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28"/>
  </p:handoutMasterIdLst>
  <p:sldIdLst>
    <p:sldId id="256" r:id="rId3"/>
    <p:sldId id="257" r:id="rId5"/>
    <p:sldId id="258" r:id="rId6"/>
    <p:sldId id="269" r:id="rId7"/>
    <p:sldId id="270" r:id="rId8"/>
    <p:sldId id="288" r:id="rId9"/>
    <p:sldId id="275" r:id="rId10"/>
    <p:sldId id="271" r:id="rId11"/>
    <p:sldId id="284" r:id="rId12"/>
    <p:sldId id="289" r:id="rId13"/>
    <p:sldId id="290" r:id="rId14"/>
    <p:sldId id="292" r:id="rId15"/>
    <p:sldId id="296" r:id="rId16"/>
    <p:sldId id="272" r:id="rId17"/>
    <p:sldId id="285" r:id="rId18"/>
    <p:sldId id="295" r:id="rId19"/>
    <p:sldId id="273" r:id="rId20"/>
    <p:sldId id="286" r:id="rId21"/>
    <p:sldId id="274" r:id="rId22"/>
    <p:sldId id="287" r:id="rId23"/>
    <p:sldId id="264" r:id="rId24"/>
    <p:sldId id="265" r:id="rId25"/>
    <p:sldId id="266" r:id="rId26"/>
    <p:sldId id="267" r:id="rId27"/>
  </p:sldIdLst>
  <p:sldSz cx="24384000" cy="13716000"/>
  <p:notesSz cx="6858000" cy="9144000"/>
  <p:embeddedFontLst>
    <p:embeddedFont>
      <p:font typeface="Helvetica Neue" panose="020B0604020202020204"/>
      <p:regular r:id="rId32"/>
    </p:embeddedFont>
    <p:embeddedFont>
      <p:font typeface="微软雅黑" panose="020B0503020204020204" charset="-122"/>
      <p:regular r:id="rId33"/>
    </p:embeddedFont>
    <p:embeddedFont>
      <p:font typeface="Verdana" panose="020B0604030504040204"/>
      <p:regular r:id="rId34"/>
    </p:embeddedFont>
    <p:embeddedFont>
      <p:font typeface="Cambria Math" panose="02040503050406030204" charset="0"/>
      <p:regular r:id="rId35"/>
    </p:embeddedFont>
    <p:embeddedFont>
      <p:font typeface="Calibri" panose="020F0502020204030204"/>
      <p:regular r:id="rId36"/>
      <p:bold r:id="rId37"/>
      <p:italic r:id="rId38"/>
      <p:boldItalic r:id="rId39"/>
    </p:embeddedFont>
    <p:embeddedFont>
      <p:font typeface="幼圆" panose="02010509060101010101" charset="-122"/>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font" Target="fonts/font9.fntdata"/><Relationship Id="rId4" Type="http://schemas.openxmlformats.org/officeDocument/2006/relationships/notesMaster" Target="notesMasters/notesMaster1.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1pPr>
            <a:lvl2pPr marL="914400" marR="0" lvl="1"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2pPr>
            <a:lvl3pPr marL="1371600" marR="0" lvl="2"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3pPr>
            <a:lvl4pPr marL="1828800" marR="0" lvl="3"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4pPr>
            <a:lvl5pPr marL="2286000" marR="0" lvl="4"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5pPr>
            <a:lvl6pPr marL="2743200" marR="0" lvl="5"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6pPr>
            <a:lvl7pPr marL="3200400" marR="0" lvl="6"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7pPr>
            <a:lvl8pPr marL="3657600" marR="0" lvl="7"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8pPr>
            <a:lvl9pPr marL="4114800" marR="0" lvl="8"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5"/>
        <p:cNvGrpSpPr/>
        <p:nvPr/>
      </p:nvGrpSpPr>
      <p:grpSpPr>
        <a:xfrm>
          <a:off x="0" y="0"/>
          <a:ext cx="0" cy="0"/>
          <a:chOff x="0" y="0"/>
          <a:chExt cx="0" cy="0"/>
        </a:xfrm>
      </p:grpSpPr>
      <p:sp>
        <p:nvSpPr>
          <p:cNvPr id="56" name="Google Shape;56;p1: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7" name="Google Shape;57;p1: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p2: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4" name="Google Shape;64;p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136"/>
        <p:cNvGrpSpPr/>
        <p:nvPr/>
      </p:nvGrpSpPr>
      <p:grpSpPr>
        <a:xfrm>
          <a:off x="0" y="0"/>
          <a:ext cx="0" cy="0"/>
          <a:chOff x="0" y="0"/>
          <a:chExt cx="0" cy="0"/>
        </a:xfrm>
      </p:grpSpPr>
      <p:sp>
        <p:nvSpPr>
          <p:cNvPr id="137" name="Google Shape;137;p9: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8" name="Google Shape;138;p9: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48"/>
        <p:cNvGrpSpPr/>
        <p:nvPr/>
      </p:nvGrpSpPr>
      <p:grpSpPr>
        <a:xfrm>
          <a:off x="0" y="0"/>
          <a:ext cx="0" cy="0"/>
          <a:chOff x="0" y="0"/>
          <a:chExt cx="0" cy="0"/>
        </a:xfrm>
      </p:grpSpPr>
      <p:sp>
        <p:nvSpPr>
          <p:cNvPr id="149" name="Google Shape;149;p11: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0" name="Google Shape;150;p11: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p12: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7" name="Google Shape;157;p1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p8: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8" name="Google Shape;88;p8: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matchingName=" Cover_page_blank">
  <p:cSld name="TITLE_AND_BODY">
    <p:bg>
      <p:bgPr>
        <a:solidFill>
          <a:srgbClr val="FFFFFF"/>
        </a:solidFill>
        <a:effectLst/>
      </p:bgPr>
    </p:bg>
    <p:spTree>
      <p:nvGrpSpPr>
        <p:cNvPr id="9" name="Shape 9"/>
        <p:cNvGrpSpPr/>
        <p:nvPr/>
      </p:nvGrpSpPr>
      <p:grpSpPr>
        <a:xfrm>
          <a:off x="0" y="0"/>
          <a:ext cx="0" cy="0"/>
          <a:chOff x="0" y="0"/>
          <a:chExt cx="0" cy="0"/>
        </a:xfrm>
      </p:grpSpPr>
      <p:pic>
        <p:nvPicPr>
          <p:cNvPr id="10" name="Google Shape;10;p2" descr="Изображение"/>
          <p:cNvPicPr preferRelativeResize="0"/>
          <p:nvPr/>
        </p:nvPicPr>
        <p:blipFill rotWithShape="1">
          <a:blip r:embed="rId2"/>
          <a:srcRect/>
          <a:stretch>
            <a:fillRect/>
          </a:stretch>
        </p:blipFill>
        <p:spPr>
          <a:xfrm>
            <a:off x="0" y="0"/>
            <a:ext cx="24384000" cy="13716000"/>
          </a:xfrm>
          <a:prstGeom prst="rect">
            <a:avLst/>
          </a:prstGeom>
          <a:noFill/>
          <a:ln>
            <a:noFill/>
          </a:ln>
        </p:spPr>
      </p:pic>
      <p:pic>
        <p:nvPicPr>
          <p:cNvPr id="11" name="Google Shape;11;p2"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12" name="Google Shape;12;p2"/>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ner_page_2">
  <p:cSld name="Inner_page_2">
    <p:bg>
      <p:bgPr>
        <a:gradFill>
          <a:gsLst>
            <a:gs pos="0">
              <a:srgbClr val="232C33"/>
            </a:gs>
            <a:gs pos="100000">
              <a:srgbClr val="525C64"/>
            </a:gs>
          </a:gsLst>
          <a:lin ang="5400000" scaled="0"/>
        </a:gradFill>
        <a:effectLst/>
      </p:bgPr>
    </p:bg>
    <p:spTree>
      <p:nvGrpSpPr>
        <p:cNvPr id="44" name="Shape 44"/>
        <p:cNvGrpSpPr/>
        <p:nvPr/>
      </p:nvGrpSpPr>
      <p:grpSpPr>
        <a:xfrm>
          <a:off x="0" y="0"/>
          <a:ext cx="0" cy="0"/>
          <a:chOff x="0" y="0"/>
          <a:chExt cx="0" cy="0"/>
        </a:xfrm>
      </p:grpSpPr>
      <p:pic>
        <p:nvPicPr>
          <p:cNvPr id="45" name="Google Shape;45;p11"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pic>
        <p:nvPicPr>
          <p:cNvPr id="46" name="Google Shape;46;p11" descr="Изображение"/>
          <p:cNvPicPr preferRelativeResize="0"/>
          <p:nvPr/>
        </p:nvPicPr>
        <p:blipFill rotWithShape="1">
          <a:blip r:embed="rId3"/>
          <a:srcRect l="18732"/>
          <a:stretch>
            <a:fillRect/>
          </a:stretch>
        </p:blipFill>
        <p:spPr>
          <a:xfrm flipH="1">
            <a:off x="13997190" y="0"/>
            <a:ext cx="10393162" cy="13716001"/>
          </a:xfrm>
          <a:prstGeom prst="rect">
            <a:avLst/>
          </a:prstGeom>
          <a:noFill/>
          <a:ln>
            <a:noFill/>
          </a:ln>
        </p:spPr>
      </p:pic>
      <p:sp>
        <p:nvSpPr>
          <p:cNvPr id="47" name="Google Shape;47;p11"/>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lver_Sand_Gradient">
  <p:cSld name="Silver_Sand_Gradient">
    <p:bg>
      <p:bgPr>
        <a:gradFill>
          <a:gsLst>
            <a:gs pos="0">
              <a:srgbClr val="232C33"/>
            </a:gs>
            <a:gs pos="100000">
              <a:srgbClr val="525C64"/>
            </a:gs>
          </a:gsLst>
          <a:lin ang="5400000" scaled="0"/>
        </a:gradFill>
        <a:effectLst/>
      </p:bgPr>
    </p:bg>
    <p:spTree>
      <p:nvGrpSpPr>
        <p:cNvPr id="48" name="Shape 48"/>
        <p:cNvGrpSpPr/>
        <p:nvPr/>
      </p:nvGrpSpPr>
      <p:grpSpPr>
        <a:xfrm>
          <a:off x="0" y="0"/>
          <a:ext cx="0" cy="0"/>
          <a:chOff x="0" y="0"/>
          <a:chExt cx="0" cy="0"/>
        </a:xfrm>
      </p:grpSpPr>
      <p:pic>
        <p:nvPicPr>
          <p:cNvPr id="49" name="Google Shape;49;p12"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
        <p:nvSpPr>
          <p:cNvPr id="50" name="Google Shape;50;p12"/>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 Cover_w/ang.Image">
  <p:cSld name=" Cover_w/ang.Image">
    <p:bg>
      <p:bgPr>
        <a:solidFill>
          <a:srgbClr val="5E5E5E"/>
        </a:solidFill>
        <a:effectLst/>
      </p:bgPr>
    </p:bg>
    <p:spTree>
      <p:nvGrpSpPr>
        <p:cNvPr id="51" name="Shape 51"/>
        <p:cNvGrpSpPr/>
        <p:nvPr/>
      </p:nvGrpSpPr>
      <p:grpSpPr>
        <a:xfrm>
          <a:off x="0" y="0"/>
          <a:ext cx="0" cy="0"/>
          <a:chOff x="0" y="0"/>
          <a:chExt cx="0" cy="0"/>
        </a:xfrm>
      </p:grpSpPr>
      <p:sp>
        <p:nvSpPr>
          <p:cNvPr id="52" name="Google Shape;52;p13" descr="Изображение"/>
          <p:cNvSpPr/>
          <p:nvPr/>
        </p:nvSpPr>
        <p:spPr>
          <a:xfrm>
            <a:off x="-6962" y="0"/>
            <a:ext cx="21400723" cy="13716000"/>
          </a:xfrm>
          <a:prstGeom prst="rect">
            <a:avLst/>
          </a:prstGeom>
          <a:solidFill>
            <a:srgbClr val="FFFFFF"/>
          </a:solidFill>
          <a:ln>
            <a:noFill/>
          </a:ln>
        </p:spPr>
      </p:sp>
      <p:pic>
        <p:nvPicPr>
          <p:cNvPr id="53" name="Google Shape;53;p13"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
        <p:nvSpPr>
          <p:cNvPr id="54" name="Google Shape;54;p13"/>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 Cover_w/image_sq">
  <p:cSld name=" Cover_w/image_sq">
    <p:bg>
      <p:bgPr>
        <a:solidFill>
          <a:srgbClr val="5E5E5E"/>
        </a:solidFill>
        <a:effectLst/>
      </p:bgPr>
    </p:bg>
    <p:spTree>
      <p:nvGrpSpPr>
        <p:cNvPr id="13" name="Shape 13"/>
        <p:cNvGrpSpPr/>
        <p:nvPr/>
      </p:nvGrpSpPr>
      <p:grpSpPr>
        <a:xfrm>
          <a:off x="0" y="0"/>
          <a:ext cx="0" cy="0"/>
          <a:chOff x="0" y="0"/>
          <a:chExt cx="0" cy="0"/>
        </a:xfrm>
      </p:grpSpPr>
      <p:pic>
        <p:nvPicPr>
          <p:cNvPr id="14" name="Google Shape;14;p3" descr="Изображение"/>
          <p:cNvPicPr preferRelativeResize="0"/>
          <p:nvPr/>
        </p:nvPicPr>
        <p:blipFill rotWithShape="1">
          <a:blip r:embed="rId2"/>
          <a:srcRect/>
          <a:stretch>
            <a:fillRect/>
          </a:stretch>
        </p:blipFill>
        <p:spPr>
          <a:xfrm>
            <a:off x="7277" y="0"/>
            <a:ext cx="12533046" cy="13715999"/>
          </a:xfrm>
          <a:prstGeom prst="rect">
            <a:avLst/>
          </a:prstGeom>
          <a:noFill/>
          <a:ln>
            <a:noFill/>
          </a:ln>
        </p:spPr>
      </p:pic>
      <p:pic>
        <p:nvPicPr>
          <p:cNvPr id="15" name="Google Shape;15;p3"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16" name="Google Shape;16;p3"/>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ner_page">
  <p:cSld name="Inner_page">
    <p:bg>
      <p:bgPr>
        <a:gradFill>
          <a:gsLst>
            <a:gs pos="0">
              <a:srgbClr val="232C33"/>
            </a:gs>
            <a:gs pos="100000">
              <a:srgbClr val="525C64"/>
            </a:gs>
          </a:gsLst>
          <a:lin ang="5400000" scaled="0"/>
        </a:gradFill>
        <a:effectLst/>
      </p:bgPr>
    </p:bg>
    <p:spTree>
      <p:nvGrpSpPr>
        <p:cNvPr id="17" name="Shape 17"/>
        <p:cNvGrpSpPr/>
        <p:nvPr/>
      </p:nvGrpSpPr>
      <p:grpSpPr>
        <a:xfrm>
          <a:off x="0" y="0"/>
          <a:ext cx="0" cy="0"/>
          <a:chOff x="0" y="0"/>
          <a:chExt cx="0" cy="0"/>
        </a:xfrm>
      </p:grpSpPr>
      <p:pic>
        <p:nvPicPr>
          <p:cNvPr id="18" name="Google Shape;18;p4" descr="Изображение"/>
          <p:cNvPicPr preferRelativeResize="0"/>
          <p:nvPr/>
        </p:nvPicPr>
        <p:blipFill rotWithShape="1">
          <a:blip r:embed="rId2"/>
          <a:srcRect l="18732"/>
          <a:stretch>
            <a:fillRect/>
          </a:stretch>
        </p:blipFill>
        <p:spPr>
          <a:xfrm>
            <a:off x="27188" y="0"/>
            <a:ext cx="10393162" cy="13716001"/>
          </a:xfrm>
          <a:prstGeom prst="rect">
            <a:avLst/>
          </a:prstGeom>
          <a:noFill/>
          <a:ln>
            <a:noFill/>
          </a:ln>
        </p:spPr>
      </p:pic>
      <p:pic>
        <p:nvPicPr>
          <p:cNvPr id="19" name="Google Shape;19;p4"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20" name="Google Shape;20;p4"/>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ner_page_3">
  <p:cSld name="Inner_page_3">
    <p:bg>
      <p:bgPr>
        <a:gradFill>
          <a:gsLst>
            <a:gs pos="0">
              <a:srgbClr val="232C33"/>
            </a:gs>
            <a:gs pos="100000">
              <a:srgbClr val="525C64"/>
            </a:gs>
          </a:gsLst>
          <a:lin ang="5400000" scaled="0"/>
        </a:gradFill>
        <a:effectLst/>
      </p:bgPr>
    </p:bg>
    <p:spTree>
      <p:nvGrpSpPr>
        <p:cNvPr id="21" name="Shape 21"/>
        <p:cNvGrpSpPr/>
        <p:nvPr/>
      </p:nvGrpSpPr>
      <p:grpSpPr>
        <a:xfrm>
          <a:off x="0" y="0"/>
          <a:ext cx="0" cy="0"/>
          <a:chOff x="0" y="0"/>
          <a:chExt cx="0" cy="0"/>
        </a:xfrm>
      </p:grpSpPr>
      <p:pic>
        <p:nvPicPr>
          <p:cNvPr id="22" name="Google Shape;22;p5"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pic>
        <p:nvPicPr>
          <p:cNvPr id="23" name="Google Shape;23;p5" descr="Изображение"/>
          <p:cNvPicPr preferRelativeResize="0"/>
          <p:nvPr/>
        </p:nvPicPr>
        <p:blipFill rotWithShape="1">
          <a:blip r:embed="rId3"/>
          <a:srcRect/>
          <a:stretch>
            <a:fillRect/>
          </a:stretch>
        </p:blipFill>
        <p:spPr>
          <a:xfrm>
            <a:off x="0" y="8322230"/>
            <a:ext cx="24384001" cy="5402740"/>
          </a:xfrm>
          <a:prstGeom prst="rect">
            <a:avLst/>
          </a:prstGeom>
          <a:noFill/>
          <a:ln>
            <a:noFill/>
          </a:ln>
        </p:spPr>
      </p:pic>
      <p:sp>
        <p:nvSpPr>
          <p:cNvPr id="24" name="Google Shape;24;p5"/>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ner_page_4">
  <p:cSld name="Inner_page_4">
    <p:bg>
      <p:bgPr>
        <a:gradFill>
          <a:gsLst>
            <a:gs pos="0">
              <a:srgbClr val="232C33"/>
            </a:gs>
            <a:gs pos="100000">
              <a:srgbClr val="525C64"/>
            </a:gs>
          </a:gsLst>
          <a:lin ang="5400000" scaled="0"/>
        </a:gradFill>
        <a:effectLst/>
      </p:bgPr>
    </p:bg>
    <p:spTree>
      <p:nvGrpSpPr>
        <p:cNvPr id="25" name="Shape 25"/>
        <p:cNvGrpSpPr/>
        <p:nvPr/>
      </p:nvGrpSpPr>
      <p:grpSpPr>
        <a:xfrm>
          <a:off x="0" y="0"/>
          <a:ext cx="0" cy="0"/>
          <a:chOff x="0" y="0"/>
          <a:chExt cx="0" cy="0"/>
        </a:xfrm>
      </p:grpSpPr>
      <p:pic>
        <p:nvPicPr>
          <p:cNvPr id="26" name="Google Shape;26;p6" descr="Изображение"/>
          <p:cNvPicPr preferRelativeResize="0"/>
          <p:nvPr/>
        </p:nvPicPr>
        <p:blipFill rotWithShape="1">
          <a:blip r:embed="rId2"/>
          <a:srcRect/>
          <a:stretch>
            <a:fillRect/>
          </a:stretch>
        </p:blipFill>
        <p:spPr>
          <a:xfrm>
            <a:off x="-1" y="4428"/>
            <a:ext cx="24384001" cy="5223544"/>
          </a:xfrm>
          <a:prstGeom prst="rect">
            <a:avLst/>
          </a:prstGeom>
          <a:noFill/>
          <a:ln>
            <a:noFill/>
          </a:ln>
        </p:spPr>
      </p:pic>
      <p:pic>
        <p:nvPicPr>
          <p:cNvPr id="27" name="Google Shape;27;p6"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28" name="Google Shape;28;p6"/>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ner_page_6">
  <p:cSld name="Inner_page_6">
    <p:bg>
      <p:bgPr>
        <a:gradFill>
          <a:gsLst>
            <a:gs pos="0">
              <a:srgbClr val="232C33"/>
            </a:gs>
            <a:gs pos="100000">
              <a:srgbClr val="525C64"/>
            </a:gs>
          </a:gsLst>
          <a:lin ang="5400000" scaled="0"/>
        </a:gradFill>
        <a:effectLst/>
      </p:bgPr>
    </p:bg>
    <p:spTree>
      <p:nvGrpSpPr>
        <p:cNvPr id="29" name="Shape 29"/>
        <p:cNvGrpSpPr/>
        <p:nvPr/>
      </p:nvGrpSpPr>
      <p:grpSpPr>
        <a:xfrm>
          <a:off x="0" y="0"/>
          <a:ext cx="0" cy="0"/>
          <a:chOff x="0" y="0"/>
          <a:chExt cx="0" cy="0"/>
        </a:xfrm>
      </p:grpSpPr>
      <p:pic>
        <p:nvPicPr>
          <p:cNvPr id="30" name="Google Shape;30;p7"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pic>
        <p:nvPicPr>
          <p:cNvPr id="31" name="Google Shape;31;p7" descr="Изображение"/>
          <p:cNvPicPr preferRelativeResize="0"/>
          <p:nvPr/>
        </p:nvPicPr>
        <p:blipFill rotWithShape="1">
          <a:blip r:embed="rId3"/>
          <a:srcRect l="53263"/>
          <a:stretch>
            <a:fillRect/>
          </a:stretch>
        </p:blipFill>
        <p:spPr>
          <a:xfrm flipH="1">
            <a:off x="18391389" y="0"/>
            <a:ext cx="5977084" cy="13716000"/>
          </a:xfrm>
          <a:prstGeom prst="rect">
            <a:avLst/>
          </a:prstGeom>
          <a:noFill/>
          <a:ln>
            <a:noFill/>
          </a:ln>
        </p:spPr>
      </p:pic>
      <p:sp>
        <p:nvSpPr>
          <p:cNvPr id="32" name="Google Shape;32;p7"/>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ner_page_5">
  <p:cSld name="Inner_page_5">
    <p:bg>
      <p:bgPr>
        <a:gradFill>
          <a:gsLst>
            <a:gs pos="0">
              <a:srgbClr val="232C33"/>
            </a:gs>
            <a:gs pos="100000">
              <a:srgbClr val="525C64"/>
            </a:gs>
          </a:gsLst>
          <a:lin ang="5400000" scaled="0"/>
        </a:gradFill>
        <a:effectLst/>
      </p:bgPr>
    </p:bg>
    <p:spTree>
      <p:nvGrpSpPr>
        <p:cNvPr id="33" name="Shape 33"/>
        <p:cNvGrpSpPr/>
        <p:nvPr/>
      </p:nvGrpSpPr>
      <p:grpSpPr>
        <a:xfrm>
          <a:off x="0" y="0"/>
          <a:ext cx="0" cy="0"/>
          <a:chOff x="0" y="0"/>
          <a:chExt cx="0" cy="0"/>
        </a:xfrm>
      </p:grpSpPr>
      <p:pic>
        <p:nvPicPr>
          <p:cNvPr id="34" name="Google Shape;34;p8" descr="Изображение"/>
          <p:cNvPicPr preferRelativeResize="0"/>
          <p:nvPr/>
        </p:nvPicPr>
        <p:blipFill rotWithShape="1">
          <a:blip r:embed="rId2"/>
          <a:srcRect l="49333"/>
          <a:stretch>
            <a:fillRect/>
          </a:stretch>
        </p:blipFill>
        <p:spPr>
          <a:xfrm>
            <a:off x="-9014" y="0"/>
            <a:ext cx="6479664" cy="13716000"/>
          </a:xfrm>
          <a:prstGeom prst="rect">
            <a:avLst/>
          </a:prstGeom>
          <a:noFill/>
          <a:ln>
            <a:noFill/>
          </a:ln>
        </p:spPr>
      </p:pic>
      <p:pic>
        <p:nvPicPr>
          <p:cNvPr id="35" name="Google Shape;35;p8"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36" name="Google Shape;36;p8"/>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_Slide">
  <p:cSld name="Image_Slide">
    <p:bg>
      <p:bgPr>
        <a:solidFill>
          <a:srgbClr val="000000"/>
        </a:solidFill>
        <a:effectLst/>
      </p:bgPr>
    </p:bg>
    <p:spTree>
      <p:nvGrpSpPr>
        <p:cNvPr id="37" name="Shape 37"/>
        <p:cNvGrpSpPr/>
        <p:nvPr/>
      </p:nvGrpSpPr>
      <p:grpSpPr>
        <a:xfrm>
          <a:off x="0" y="0"/>
          <a:ext cx="0" cy="0"/>
          <a:chOff x="0" y="0"/>
          <a:chExt cx="0" cy="0"/>
        </a:xfrm>
      </p:grpSpPr>
      <p:pic>
        <p:nvPicPr>
          <p:cNvPr id="38" name="Google Shape;38;p9" descr="Изображение"/>
          <p:cNvPicPr preferRelativeResize="0"/>
          <p:nvPr/>
        </p:nvPicPr>
        <p:blipFill rotWithShape="1">
          <a:blip r:embed="rId2"/>
          <a:srcRect l="18732"/>
          <a:stretch>
            <a:fillRect/>
          </a:stretch>
        </p:blipFill>
        <p:spPr>
          <a:xfrm flipH="1">
            <a:off x="10657090" y="0"/>
            <a:ext cx="10393162" cy="13716001"/>
          </a:xfrm>
          <a:prstGeom prst="rect">
            <a:avLst/>
          </a:prstGeom>
          <a:noFill/>
          <a:ln>
            <a:noFill/>
          </a:ln>
        </p:spPr>
      </p:pic>
      <p:pic>
        <p:nvPicPr>
          <p:cNvPr id="39" name="Google Shape;39;p9" descr="Изображение"/>
          <p:cNvPicPr preferRelativeResize="0"/>
          <p:nvPr/>
        </p:nvPicPr>
        <p:blipFill rotWithShape="1">
          <a:blip r:embed="rId3"/>
          <a:srcRect r="25608"/>
          <a:stretch>
            <a:fillRect/>
          </a:stretch>
        </p:blipFill>
        <p:spPr>
          <a:xfrm>
            <a:off x="11417139" y="12700"/>
            <a:ext cx="12981203" cy="13716000"/>
          </a:xfrm>
          <a:prstGeom prst="rect">
            <a:avLst/>
          </a:prstGeom>
          <a:noFill/>
          <a:ln>
            <a:noFill/>
          </a:ln>
        </p:spPr>
      </p:pic>
      <p:pic>
        <p:nvPicPr>
          <p:cNvPr id="40" name="Google Shape;40;p9" descr="Изображение"/>
          <p:cNvPicPr preferRelativeResize="0"/>
          <p:nvPr/>
        </p:nvPicPr>
        <p:blipFill rotWithShape="1">
          <a:blip r:embed="rId4"/>
          <a:srcRect/>
          <a:stretch>
            <a:fillRect/>
          </a:stretch>
        </p:blipFill>
        <p:spPr>
          <a:xfrm>
            <a:off x="1491970" y="940539"/>
            <a:ext cx="3301400" cy="809619"/>
          </a:xfrm>
          <a:prstGeom prst="rect">
            <a:avLst/>
          </a:prstGeom>
          <a:noFill/>
          <a:ln>
            <a:noFill/>
          </a:ln>
        </p:spPr>
      </p:pic>
      <p:sp>
        <p:nvSpPr>
          <p:cNvPr id="41" name="Google Shape;41;p9"/>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ck_blank">
  <p:cSld name="black_blank">
    <p:spTree>
      <p:nvGrpSpPr>
        <p:cNvPr id="42" name="Shape 42"/>
        <p:cNvGrpSpPr/>
        <p:nvPr/>
      </p:nvGrpSpPr>
      <p:grpSpPr>
        <a:xfrm>
          <a:off x="0" y="0"/>
          <a:ext cx="0" cy="0"/>
          <a:chOff x="0" y="0"/>
          <a:chExt cx="0" cy="0"/>
        </a:xfrm>
      </p:grpSpPr>
      <p:sp>
        <p:nvSpPr>
          <p:cNvPr id="43" name="Google Shape;43;p10"/>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panose="020B0604020202020204"/>
              <a:buNone/>
              <a:defRPr/>
            </a:lvl1pPr>
            <a:lvl2pPr marL="0" lvl="1" indent="0" algn="ctr">
              <a:lnSpc>
                <a:spcPct val="100000"/>
              </a:lnSpc>
              <a:spcBef>
                <a:spcPts val="0"/>
              </a:spcBef>
              <a:spcAft>
                <a:spcPts val="0"/>
              </a:spcAft>
              <a:buClr>
                <a:srgbClr val="FFFFFF"/>
              </a:buClr>
              <a:buSzPts val="1800"/>
              <a:buFont typeface="Helvetica Neue" panose="020B0604020202020204"/>
              <a:buNone/>
              <a:defRPr/>
            </a:lvl2pPr>
            <a:lvl3pPr marL="0" lvl="2" indent="0" algn="ctr">
              <a:lnSpc>
                <a:spcPct val="100000"/>
              </a:lnSpc>
              <a:spcBef>
                <a:spcPts val="0"/>
              </a:spcBef>
              <a:spcAft>
                <a:spcPts val="0"/>
              </a:spcAft>
              <a:buClr>
                <a:srgbClr val="FFFFFF"/>
              </a:buClr>
              <a:buSzPts val="1800"/>
              <a:buFont typeface="Helvetica Neue" panose="020B0604020202020204"/>
              <a:buNone/>
              <a:defRPr/>
            </a:lvl3pPr>
            <a:lvl4pPr marL="0" lvl="3" indent="0" algn="ctr">
              <a:lnSpc>
                <a:spcPct val="100000"/>
              </a:lnSpc>
              <a:spcBef>
                <a:spcPts val="0"/>
              </a:spcBef>
              <a:spcAft>
                <a:spcPts val="0"/>
              </a:spcAft>
              <a:buClr>
                <a:srgbClr val="FFFFFF"/>
              </a:buClr>
              <a:buSzPts val="1800"/>
              <a:buFont typeface="Helvetica Neue" panose="020B0604020202020204"/>
              <a:buNone/>
              <a:defRPr/>
            </a:lvl4pPr>
            <a:lvl5pPr marL="0" lvl="4" indent="0" algn="ctr">
              <a:lnSpc>
                <a:spcPct val="100000"/>
              </a:lnSpc>
              <a:spcBef>
                <a:spcPts val="0"/>
              </a:spcBef>
              <a:spcAft>
                <a:spcPts val="0"/>
              </a:spcAft>
              <a:buClr>
                <a:srgbClr val="FFFFFF"/>
              </a:buClr>
              <a:buSzPts val="1800"/>
              <a:buFont typeface="Helvetica Neue" panose="020B0604020202020204"/>
              <a:buNone/>
              <a:defRPr/>
            </a:lvl5pPr>
            <a:lvl6pPr marL="0" lvl="5" indent="0" algn="ctr">
              <a:lnSpc>
                <a:spcPct val="100000"/>
              </a:lnSpc>
              <a:spcBef>
                <a:spcPts val="0"/>
              </a:spcBef>
              <a:spcAft>
                <a:spcPts val="0"/>
              </a:spcAft>
              <a:buClr>
                <a:srgbClr val="FFFFFF"/>
              </a:buClr>
              <a:buSzPts val="1800"/>
              <a:buFont typeface="Helvetica Neue" panose="020B0604020202020204"/>
              <a:buNone/>
              <a:defRPr/>
            </a:lvl6pPr>
            <a:lvl7pPr marL="0" lvl="6" indent="0" algn="ctr">
              <a:lnSpc>
                <a:spcPct val="100000"/>
              </a:lnSpc>
              <a:spcBef>
                <a:spcPts val="0"/>
              </a:spcBef>
              <a:spcAft>
                <a:spcPts val="0"/>
              </a:spcAft>
              <a:buClr>
                <a:srgbClr val="FFFFFF"/>
              </a:buClr>
              <a:buSzPts val="1800"/>
              <a:buFont typeface="Helvetica Neue" panose="020B0604020202020204"/>
              <a:buNone/>
              <a:defRPr/>
            </a:lvl7pPr>
            <a:lvl8pPr marL="0" lvl="7" indent="0" algn="ctr">
              <a:lnSpc>
                <a:spcPct val="100000"/>
              </a:lnSpc>
              <a:spcBef>
                <a:spcPts val="0"/>
              </a:spcBef>
              <a:spcAft>
                <a:spcPts val="0"/>
              </a:spcAft>
              <a:buClr>
                <a:srgbClr val="FFFFFF"/>
              </a:buClr>
              <a:buSzPts val="1800"/>
              <a:buFont typeface="Helvetica Neue" panose="020B0604020202020204"/>
              <a:buNone/>
              <a:defRPr/>
            </a:lvl8pPr>
            <a:lvl9pPr marL="0" lvl="8" indent="0" algn="ctr">
              <a:lnSpc>
                <a:spcPct val="100000"/>
              </a:lnSpc>
              <a:spcBef>
                <a:spcPts val="0"/>
              </a:spcBef>
              <a:spcAft>
                <a:spcPts val="0"/>
              </a:spcAft>
              <a:buClr>
                <a:srgbClr val="FFFFFF"/>
              </a:buClr>
              <a:buSzPts val="1800"/>
              <a:buFont typeface="Helvetica Neue" panose="020B0604020202020204"/>
              <a:buNone/>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p:txBody>
      </p:sp>
      <p:sp>
        <p:nvSpPr>
          <p:cNvPr id="7" name="Google Shape;7;p1"/>
          <p:cNvSpPr txBox="1"/>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914400" marR="0" lvl="1"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1371600" marR="0" lvl="2"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1828800" marR="0" lvl="3"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2286000" marR="0" lvl="4"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2743200" marR="0" lvl="5"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3200400" marR="0" lvl="6"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3657600" marR="0" lvl="7"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4114800" marR="0" lvl="8"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p:txBody>
      </p:sp>
      <p:sp>
        <p:nvSpPr>
          <p:cNvPr id="8" name="Google Shape;8;p1"/>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1pPr>
            <a:lvl2pPr marL="0" marR="0" lvl="1"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2pPr>
            <a:lvl3pPr marL="0" marR="0" lvl="2"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3pPr>
            <a:lvl4pPr marL="0" marR="0" lvl="3"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4pPr>
            <a:lvl5pPr marL="0" marR="0" lvl="4"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5pPr>
            <a:lvl6pPr marL="0" marR="0" lvl="5"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6pPr>
            <a:lvl7pPr marL="0" marR="0" lvl="6"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7pPr>
            <a:lvl8pPr marL="0" marR="0" lvl="7"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8pPr>
            <a:lvl9pPr marL="0" marR="0" lvl="8"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20.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9.png"/><Relationship Id="rId2" Type="http://schemas.openxmlformats.org/officeDocument/2006/relationships/image" Target="../media/image4.png"/><Relationship Id="rId10" Type="http://schemas.openxmlformats.org/officeDocument/2006/relationships/notesSlide" Target="../notesSlides/notesSlide10.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6.xml"/><Relationship Id="rId7" Type="http://schemas.openxmlformats.org/officeDocument/2006/relationships/image" Target="../media/image21.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6.xml"/><Relationship Id="rId3" Type="http://schemas.openxmlformats.org/officeDocument/2006/relationships/image" Target="../media/image22.wmf"/><Relationship Id="rId2" Type="http://schemas.openxmlformats.org/officeDocument/2006/relationships/image" Target="../media/image4.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6.xml"/><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6.xml"/><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6.xml"/><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5.xml"/><Relationship Id="rId2" Type="http://schemas.openxmlformats.org/officeDocument/2006/relationships/image" Target="../media/image2.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7.xml"/><Relationship Id="rId7" Type="http://schemas.openxmlformats.org/officeDocument/2006/relationships/hyperlink" Target="http://www.eecs.harvard.edu/cs286r/courses/fall08/files/Hanson%20Market%20Scoring%20Rule.ppt" TargetMode="External"/><Relationship Id="rId6" Type="http://schemas.openxmlformats.org/officeDocument/2006/relationships/hyperlink" Target="https://www.eecs.harvard.edu/cs286r/courses/fall12/papers/OPRS10.pdf" TargetMode="External"/><Relationship Id="rId5" Type="http://schemas.openxmlformats.org/officeDocument/2006/relationships/hyperlink" Target="https://par.nsf.gov/servlets/purl/10057897" TargetMode="External"/><Relationship Id="rId4" Type="http://schemas.openxmlformats.org/officeDocument/2006/relationships/hyperlink" Target="https://courses.cs.duke.edu/spring17/cps296.2/market_scoring.pdf" TargetMode="External"/><Relationship Id="rId3" Type="http://schemas.openxmlformats.org/officeDocument/2006/relationships/hyperlink" Target="https://timroughgarden.org/f16/l/l17.pdf" TargetMode="External"/><Relationship Id="rId2" Type="http://schemas.openxmlformats.org/officeDocument/2006/relationships/image" Target="../media/image2.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8.xml"/><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6.xml"/><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6.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6.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8" name="Shape 58"/>
        <p:cNvGrpSpPr/>
        <p:nvPr/>
      </p:nvGrpSpPr>
      <p:grpSpPr>
        <a:xfrm>
          <a:off x="0" y="0"/>
          <a:ext cx="0" cy="0"/>
          <a:chOff x="0" y="0"/>
          <a:chExt cx="0" cy="0"/>
        </a:xfrm>
      </p:grpSpPr>
      <p:pic>
        <p:nvPicPr>
          <p:cNvPr id="59" name="Google Shape;59;p14" descr="Изображение"/>
          <p:cNvPicPr preferRelativeResize="0"/>
          <p:nvPr/>
        </p:nvPicPr>
        <p:blipFill rotWithShape="1">
          <a:blip r:embed="rId1"/>
          <a:srcRect l="3607"/>
          <a:stretch>
            <a:fillRect/>
          </a:stretch>
        </p:blipFill>
        <p:spPr>
          <a:xfrm>
            <a:off x="9910902" y="2588551"/>
            <a:ext cx="16632232" cy="11121606"/>
          </a:xfrm>
          <a:prstGeom prst="rect">
            <a:avLst/>
          </a:prstGeom>
          <a:noFill/>
          <a:ln>
            <a:noFill/>
          </a:ln>
        </p:spPr>
      </p:pic>
      <p:sp>
        <p:nvSpPr>
          <p:cNvPr id="60" name="Google Shape;60;p14"/>
          <p:cNvSpPr txBox="1"/>
          <p:nvPr/>
        </p:nvSpPr>
        <p:spPr>
          <a:xfrm>
            <a:off x="1544373" y="3828098"/>
            <a:ext cx="8397772" cy="164020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10000"/>
              <a:buFont typeface="Helvetica Neue" panose="020B0604020202020204"/>
              <a:buNone/>
            </a:pPr>
            <a:r>
              <a:rPr lang="en-US" sz="10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Rikiddo</a:t>
            </a:r>
            <a:endParaRPr sz="2400" b="0" i="0" u="none" strike="noStrike" cap="none">
              <a:solidFill>
                <a:srgbClr val="5E5E5E"/>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1" name="Google Shape;61;p14"/>
          <p:cNvSpPr txBox="1"/>
          <p:nvPr/>
        </p:nvSpPr>
        <p:spPr>
          <a:xfrm>
            <a:off x="1544320" y="6499543"/>
            <a:ext cx="1130935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一种流动性敏感的动态对数市场评分规则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54885" y="3410585"/>
                <a:ext cx="16816070" cy="2453640"/>
              </a:xfrm>
              <a:prstGeom prst="rect">
                <a:avLst/>
              </a:prstGeom>
              <a:noFill/>
            </p:spPr>
            <p:txBody>
              <a:bodyPr wrap="square" rtlCol="0">
                <a:spAutoFit/>
              </a:bodyPr>
              <a:p>
                <a:pPr marL="0" indent="0">
                  <a:lnSpc>
                    <a:spcPct val="120000"/>
                  </a:lnSpc>
                  <a:buClr>
                    <a:srgbClr val="FFFFFF"/>
                  </a:buClr>
                  <a:buFont typeface="+mj-lt"/>
                  <a:buNone/>
                </a:pPr>
                <a:r>
                  <a:rPr lang="zh-CN" altLang="en-US" sz="3200">
                    <a:solidFill>
                      <a:schemeClr val="bg1"/>
                    </a:solidFill>
                    <a:latin typeface="微软雅黑" panose="020B0503020204020204" charset="-122"/>
                    <a:ea typeface="微软雅黑" panose="020B0503020204020204" charset="-122"/>
                    <a:sym typeface="+mn-ea"/>
                  </a:rPr>
                  <a:t>进行一个连续的预测，将所有的预测都关联起来，后一个预测将以上一个预测为基准来进行：</a:t>
                </a:r>
                <a:endParaRPr lang="zh-CN" altLang="en-US" sz="3200">
                  <a:solidFill>
                    <a:schemeClr val="bg1"/>
                  </a:solidFill>
                  <a:latin typeface="微软雅黑" panose="020B0503020204020204" charset="-122"/>
                  <a:ea typeface="微软雅黑" panose="020B0503020204020204" charset="-122"/>
                  <a:sym typeface="+mn-ea"/>
                </a:endParaRPr>
              </a:p>
              <a:p>
                <a:pPr marL="0" indent="0">
                  <a:lnSpc>
                    <a:spcPct val="120000"/>
                  </a:lnSpc>
                  <a:buClr>
                    <a:srgbClr val="FFFFFF"/>
                  </a:buClr>
                  <a:buFont typeface="+mj-lt"/>
                  <a:buNone/>
                </a:pPr>
                <a:endParaRPr lang="zh-CN" altLang="en-US" sz="3200">
                  <a:solidFill>
                    <a:schemeClr val="bg1"/>
                  </a:solidFill>
                  <a:latin typeface="微软雅黑" panose="020B0503020204020204" charset="-122"/>
                  <a:ea typeface="微软雅黑" panose="020B0503020204020204" charset="-122"/>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oMath>
                  </m:oMathPara>
                </a14:m>
                <a:endParaRPr lang="en-US" altLang="zh-CN" sz="3200" i="1">
                  <a:solidFill>
                    <a:schemeClr val="bg1"/>
                  </a:solidFill>
                  <a:latin typeface="Cambria Math" panose="02040503050406030204" charset="0"/>
                  <a:ea typeface="MS Mincho" charset="0"/>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r>
                        <a:rPr lang="en-US" altLang="zh-CN" sz="3200">
                          <a:solidFill>
                            <a:schemeClr val="bg1"/>
                          </a:solidFill>
                          <a:latin typeface="Cambria Math" panose="02040503050406030204" charset="0"/>
                          <a:ea typeface="微软雅黑" panose="020B0503020204020204" charset="-122"/>
                          <a:cs typeface="Cambria Math" panose="02040503050406030204" charset="0"/>
                          <a:sym typeface="+mn-ea"/>
                        </a:rPr>
                        <m:t>Cost </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oMath>
                  </m:oMathPara>
                </a14:m>
                <a:endParaRPr lang="zh-CN" altLang="en-US" sz="3200">
                  <a:solidFill>
                    <a:schemeClr val="bg1"/>
                  </a:solidFill>
                  <a:latin typeface="微软雅黑" panose="020B0503020204020204" charset="-122"/>
                  <a:ea typeface="微软雅黑" panose="020B0503020204020204"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2254885" y="3410585"/>
                <a:ext cx="16816070" cy="2453640"/>
              </a:xfrm>
              <a:prstGeom prst="rect">
                <a:avLst/>
              </a:prstGeom>
              <a:blipFill rotWithShape="1">
                <a:blip r:embed="rId3"/>
                <a:stretch>
                  <a:fillRect/>
                </a:stretch>
              </a:blipFill>
            </p:spPr>
            <p:txBody>
              <a:bodyPr/>
              <a:lstStyle/>
              <a:p>
                <a:r>
                  <a:rPr lang="zh-CN" altLang="en-US">
                    <a:noFill/>
                  </a:rPr>
                  <a:t> </a:t>
                </a:r>
              </a:p>
            </p:txBody>
          </p:sp>
        </mc:Fallback>
      </mc:AlternateContent>
      <p:grpSp>
        <p:nvGrpSpPr>
          <p:cNvPr id="56" name="组合 55"/>
          <p:cNvGrpSpPr/>
          <p:nvPr/>
        </p:nvGrpSpPr>
        <p:grpSpPr>
          <a:xfrm>
            <a:off x="1339814" y="4944745"/>
            <a:ext cx="16617351" cy="7857922"/>
            <a:chOff x="59" y="9796"/>
            <a:chExt cx="17036" cy="8056"/>
          </a:xfrm>
        </p:grpSpPr>
        <p:sp>
          <p:nvSpPr>
            <p:cNvPr id="4" name="object 3"/>
            <p:cNvSpPr/>
            <p:nvPr/>
          </p:nvSpPr>
          <p:spPr>
            <a:xfrm>
              <a:off x="6928" y="14382"/>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5" name="object 4"/>
            <p:cNvGrpSpPr/>
            <p:nvPr/>
          </p:nvGrpSpPr>
          <p:grpSpPr>
            <a:xfrm>
              <a:off x="10224" y="13684"/>
              <a:ext cx="735" cy="1861"/>
              <a:chOff x="6492240" y="3020567"/>
              <a:chExt cx="466725" cy="1181735"/>
            </a:xfrm>
          </p:grpSpPr>
          <p:sp>
            <p:nvSpPr>
              <p:cNvPr id="6"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7"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8"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9"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10"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11" name="object 10"/>
            <p:cNvGrpSpPr/>
            <p:nvPr/>
          </p:nvGrpSpPr>
          <p:grpSpPr>
            <a:xfrm>
              <a:off x="14522" y="13674"/>
              <a:ext cx="735" cy="1860"/>
              <a:chOff x="9221723" y="3014472"/>
              <a:chExt cx="466725" cy="1181100"/>
            </a:xfrm>
          </p:grpSpPr>
          <p:sp>
            <p:nvSpPr>
              <p:cNvPr id="12" name="object 11"/>
              <p:cNvSpPr/>
              <p:nvPr/>
            </p:nvSpPr>
            <p:spPr>
              <a:xfrm>
                <a:off x="9226295" y="3323844"/>
                <a:ext cx="457200" cy="533400"/>
              </a:xfrm>
              <a:custGeom>
                <a:avLst/>
                <a:gdLst/>
                <a:ahLst/>
                <a:cxnLst/>
                <a:rect l="l" t="t" r="r" b="b"/>
                <a:pathLst>
                  <a:path w="457200" h="533400">
                    <a:moveTo>
                      <a:pt x="228600" y="0"/>
                    </a:moveTo>
                    <a:lnTo>
                      <a:pt x="182533" y="5417"/>
                    </a:lnTo>
                    <a:lnTo>
                      <a:pt x="139624" y="20954"/>
                    </a:lnTo>
                    <a:lnTo>
                      <a:pt x="100793" y="45541"/>
                    </a:lnTo>
                    <a:lnTo>
                      <a:pt x="66960" y="78104"/>
                    </a:lnTo>
                    <a:lnTo>
                      <a:pt x="39045" y="117574"/>
                    </a:lnTo>
                    <a:lnTo>
                      <a:pt x="17966" y="162877"/>
                    </a:lnTo>
                    <a:lnTo>
                      <a:pt x="4644" y="212943"/>
                    </a:lnTo>
                    <a:lnTo>
                      <a:pt x="0" y="266700"/>
                    </a:lnTo>
                    <a:lnTo>
                      <a:pt x="4644" y="320456"/>
                    </a:lnTo>
                    <a:lnTo>
                      <a:pt x="17966" y="370522"/>
                    </a:lnTo>
                    <a:lnTo>
                      <a:pt x="39045" y="415825"/>
                    </a:lnTo>
                    <a:lnTo>
                      <a:pt x="66960" y="455294"/>
                    </a:lnTo>
                    <a:lnTo>
                      <a:pt x="100793" y="487858"/>
                    </a:lnTo>
                    <a:lnTo>
                      <a:pt x="139624" y="512444"/>
                    </a:lnTo>
                    <a:lnTo>
                      <a:pt x="182533" y="527982"/>
                    </a:lnTo>
                    <a:lnTo>
                      <a:pt x="228600" y="533399"/>
                    </a:lnTo>
                    <a:lnTo>
                      <a:pt x="274666" y="527982"/>
                    </a:lnTo>
                    <a:lnTo>
                      <a:pt x="317575" y="512444"/>
                    </a:lnTo>
                    <a:lnTo>
                      <a:pt x="356406" y="487858"/>
                    </a:lnTo>
                    <a:lnTo>
                      <a:pt x="390239" y="455294"/>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FFC000"/>
              </a:solidFill>
            </p:spPr>
            <p:txBody>
              <a:bodyPr wrap="square" lIns="0" tIns="0" rIns="0" bIns="0" rtlCol="0"/>
              <a:p/>
            </p:txBody>
          </p:sp>
          <p:sp>
            <p:nvSpPr>
              <p:cNvPr id="13" name="object 12"/>
              <p:cNvSpPr/>
              <p:nvPr/>
            </p:nvSpPr>
            <p:spPr>
              <a:xfrm>
                <a:off x="9226295" y="3323844"/>
                <a:ext cx="457200" cy="533400"/>
              </a:xfrm>
              <a:custGeom>
                <a:avLst/>
                <a:gdLst/>
                <a:ahLst/>
                <a:cxnLst/>
                <a:rect l="l" t="t" r="r" b="b"/>
                <a:pathLst>
                  <a:path w="457200" h="533400">
                    <a:moveTo>
                      <a:pt x="0" y="266700"/>
                    </a:moveTo>
                    <a:lnTo>
                      <a:pt x="4644" y="212943"/>
                    </a:lnTo>
                    <a:lnTo>
                      <a:pt x="17966" y="162877"/>
                    </a:lnTo>
                    <a:lnTo>
                      <a:pt x="39045" y="117574"/>
                    </a:lnTo>
                    <a:lnTo>
                      <a:pt x="66960" y="78104"/>
                    </a:lnTo>
                    <a:lnTo>
                      <a:pt x="100793" y="45541"/>
                    </a:lnTo>
                    <a:lnTo>
                      <a:pt x="139624" y="20954"/>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4"/>
                    </a:lnTo>
                    <a:lnTo>
                      <a:pt x="356406" y="487858"/>
                    </a:lnTo>
                    <a:lnTo>
                      <a:pt x="317575" y="512444"/>
                    </a:lnTo>
                    <a:lnTo>
                      <a:pt x="274666" y="527982"/>
                    </a:lnTo>
                    <a:lnTo>
                      <a:pt x="228600" y="533399"/>
                    </a:lnTo>
                    <a:lnTo>
                      <a:pt x="182533" y="527982"/>
                    </a:lnTo>
                    <a:lnTo>
                      <a:pt x="139624" y="512444"/>
                    </a:lnTo>
                    <a:lnTo>
                      <a:pt x="100793" y="487858"/>
                    </a:lnTo>
                    <a:lnTo>
                      <a:pt x="66960" y="455294"/>
                    </a:lnTo>
                    <a:lnTo>
                      <a:pt x="39045" y="415825"/>
                    </a:lnTo>
                    <a:lnTo>
                      <a:pt x="17966" y="370522"/>
                    </a:lnTo>
                    <a:lnTo>
                      <a:pt x="4644" y="320456"/>
                    </a:lnTo>
                    <a:lnTo>
                      <a:pt x="0" y="266700"/>
                    </a:lnTo>
                    <a:close/>
                  </a:path>
                </a:pathLst>
              </a:custGeom>
              <a:ln w="9144">
                <a:solidFill>
                  <a:srgbClr val="FFC000"/>
                </a:solidFill>
              </a:ln>
            </p:spPr>
            <p:txBody>
              <a:bodyPr wrap="square" lIns="0" tIns="0" rIns="0" bIns="0" rtlCol="0"/>
              <a:p/>
            </p:txBody>
          </p:sp>
          <p:sp>
            <p:nvSpPr>
              <p:cNvPr id="14" name="object 13"/>
              <p:cNvSpPr/>
              <p:nvPr/>
            </p:nvSpPr>
            <p:spPr>
              <a:xfrm>
                <a:off x="9302495" y="3019044"/>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FFC000"/>
              </a:solidFill>
            </p:spPr>
            <p:txBody>
              <a:bodyPr wrap="square" lIns="0" tIns="0" rIns="0" bIns="0" rtlCol="0"/>
              <a:p/>
            </p:txBody>
          </p:sp>
          <p:sp>
            <p:nvSpPr>
              <p:cNvPr id="15" name="object 14"/>
              <p:cNvSpPr/>
              <p:nvPr/>
            </p:nvSpPr>
            <p:spPr>
              <a:xfrm>
                <a:off x="9302495" y="3019044"/>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FFC000"/>
                </a:solidFill>
              </a:ln>
            </p:spPr>
            <p:txBody>
              <a:bodyPr wrap="square" lIns="0" tIns="0" rIns="0" bIns="0" rtlCol="0"/>
              <a:p/>
            </p:txBody>
          </p:sp>
          <p:sp>
            <p:nvSpPr>
              <p:cNvPr id="16" name="object 15"/>
              <p:cNvSpPr/>
              <p:nvPr/>
            </p:nvSpPr>
            <p:spPr>
              <a:xfrm>
                <a:off x="9302495" y="3781044"/>
                <a:ext cx="76200" cy="382905"/>
              </a:xfrm>
              <a:custGeom>
                <a:avLst/>
                <a:gdLst/>
                <a:ahLst/>
                <a:cxnLst/>
                <a:rect l="l" t="t" r="r" b="b"/>
                <a:pathLst>
                  <a:path w="76200" h="382904">
                    <a:moveTo>
                      <a:pt x="76200" y="0"/>
                    </a:moveTo>
                    <a:lnTo>
                      <a:pt x="0" y="382523"/>
                    </a:lnTo>
                  </a:path>
                </a:pathLst>
              </a:custGeom>
              <a:ln w="64008">
                <a:solidFill>
                  <a:srgbClr val="FFC000"/>
                </a:solidFill>
              </a:ln>
            </p:spPr>
            <p:txBody>
              <a:bodyPr wrap="square" lIns="0" tIns="0" rIns="0" bIns="0" rtlCol="0"/>
              <a:p/>
            </p:txBody>
          </p:sp>
          <p:sp>
            <p:nvSpPr>
              <p:cNvPr id="17" name="object 16"/>
              <p:cNvSpPr/>
              <p:nvPr/>
            </p:nvSpPr>
            <p:spPr>
              <a:xfrm>
                <a:off x="9531095" y="3781044"/>
                <a:ext cx="76200" cy="381000"/>
              </a:xfrm>
              <a:custGeom>
                <a:avLst/>
                <a:gdLst/>
                <a:ahLst/>
                <a:cxnLst/>
                <a:rect l="l" t="t" r="r" b="b"/>
                <a:pathLst>
                  <a:path w="76200" h="381000">
                    <a:moveTo>
                      <a:pt x="0" y="0"/>
                    </a:moveTo>
                    <a:lnTo>
                      <a:pt x="76200" y="380999"/>
                    </a:lnTo>
                  </a:path>
                </a:pathLst>
              </a:custGeom>
              <a:ln w="64008">
                <a:solidFill>
                  <a:srgbClr val="FFC000"/>
                </a:solidFill>
              </a:ln>
            </p:spPr>
            <p:txBody>
              <a:bodyPr wrap="square" lIns="0" tIns="0" rIns="0" bIns="0" rtlCol="0"/>
              <a:p/>
            </p:txBody>
          </p:sp>
        </p:grpSp>
        <p:grpSp>
          <p:nvGrpSpPr>
            <p:cNvPr id="18" name="object 17"/>
            <p:cNvGrpSpPr/>
            <p:nvPr/>
          </p:nvGrpSpPr>
          <p:grpSpPr>
            <a:xfrm>
              <a:off x="5957" y="13689"/>
              <a:ext cx="735" cy="1853"/>
              <a:chOff x="3782567" y="3023616"/>
              <a:chExt cx="466725" cy="1176655"/>
            </a:xfrm>
          </p:grpSpPr>
          <p:sp>
            <p:nvSpPr>
              <p:cNvPr id="19" name="object 18"/>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20" name="object 19"/>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21" name="object 20"/>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22" name="object 21"/>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23" name="object 22"/>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24" name="object 23"/>
            <p:cNvSpPr/>
            <p:nvPr/>
          </p:nvSpPr>
          <p:spPr>
            <a:xfrm>
              <a:off x="5129" y="11831"/>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25" name="object 24"/>
            <p:cNvSpPr txBox="1"/>
            <p:nvPr/>
          </p:nvSpPr>
          <p:spPr>
            <a:xfrm>
              <a:off x="5488" y="12141"/>
              <a:ext cx="797" cy="45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.65</a:t>
              </a:r>
              <a:endParaRPr sz="2800" spc="-5" dirty="0">
                <a:solidFill>
                  <a:schemeClr val="bg1"/>
                </a:solidFill>
                <a:latin typeface="Calibri" panose="020F0502020204030204"/>
                <a:cs typeface="Calibri" panose="020F0502020204030204"/>
              </a:endParaRPr>
            </a:p>
          </p:txBody>
        </p:sp>
        <p:sp>
          <p:nvSpPr>
            <p:cNvPr id="26" name="object 25"/>
            <p:cNvSpPr/>
            <p:nvPr/>
          </p:nvSpPr>
          <p:spPr>
            <a:xfrm>
              <a:off x="11300" y="14384"/>
              <a:ext cx="3003" cy="238"/>
            </a:xfrm>
            <a:custGeom>
              <a:avLst/>
              <a:gdLst/>
              <a:ahLst/>
              <a:cxnLst/>
              <a:rect l="l" t="t" r="r" b="b"/>
              <a:pathLst>
                <a:path w="1906904" h="151129">
                  <a:moveTo>
                    <a:pt x="1755944" y="100566"/>
                  </a:moveTo>
                  <a:lnTo>
                    <a:pt x="1755902" y="150875"/>
                  </a:lnTo>
                  <a:lnTo>
                    <a:pt x="1856486" y="100583"/>
                  </a:lnTo>
                  <a:lnTo>
                    <a:pt x="1781048" y="100583"/>
                  </a:lnTo>
                  <a:lnTo>
                    <a:pt x="1755944" y="100566"/>
                  </a:lnTo>
                  <a:close/>
                </a:path>
                <a:path w="1906904" h="151129">
                  <a:moveTo>
                    <a:pt x="1755986" y="50274"/>
                  </a:moveTo>
                  <a:lnTo>
                    <a:pt x="1755944" y="100566"/>
                  </a:lnTo>
                  <a:lnTo>
                    <a:pt x="1781048" y="100583"/>
                  </a:lnTo>
                  <a:lnTo>
                    <a:pt x="1781175" y="50291"/>
                  </a:lnTo>
                  <a:lnTo>
                    <a:pt x="1755986" y="50274"/>
                  </a:lnTo>
                  <a:close/>
                </a:path>
                <a:path w="1906904" h="151129">
                  <a:moveTo>
                    <a:pt x="1756028" y="0"/>
                  </a:moveTo>
                  <a:lnTo>
                    <a:pt x="1755986" y="50274"/>
                  </a:lnTo>
                  <a:lnTo>
                    <a:pt x="1781175" y="50291"/>
                  </a:lnTo>
                  <a:lnTo>
                    <a:pt x="1781048" y="100583"/>
                  </a:lnTo>
                  <a:lnTo>
                    <a:pt x="1856486" y="100583"/>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sp>
          <p:nvSpPr>
            <p:cNvPr id="27" name="object 26"/>
            <p:cNvSpPr/>
            <p:nvPr/>
          </p:nvSpPr>
          <p:spPr>
            <a:xfrm>
              <a:off x="2716" y="14389"/>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sp>
          <p:nvSpPr>
            <p:cNvPr id="28" name="object 27"/>
            <p:cNvSpPr txBox="1"/>
            <p:nvPr/>
          </p:nvSpPr>
          <p:spPr>
            <a:xfrm>
              <a:off x="111" y="14637"/>
              <a:ext cx="3027" cy="454"/>
            </a:xfrm>
            <a:prstGeom prst="rect">
              <a:avLst/>
            </a:prstGeom>
          </p:spPr>
          <p:txBody>
            <a:bodyPr vert="horz" wrap="square" lIns="0" tIns="12700" rIns="0" bIns="0" rtlCol="0">
              <a:spAutoFit/>
            </a:bodyPr>
            <a:p>
              <a:pPr marL="12700" marR="5080">
                <a:lnSpc>
                  <a:spcPct val="100000"/>
                </a:lnSpc>
                <a:spcBef>
                  <a:spcPts val="100"/>
                </a:spcBef>
              </a:pPr>
              <a:r>
                <a:rPr sz="2800" spc="-10" dirty="0">
                  <a:solidFill>
                    <a:schemeClr val="bg1"/>
                  </a:solidFill>
                  <a:latin typeface="Arial" panose="020B0604020202020204" pitchFamily="34" charset="0"/>
                  <a:cs typeface="Arial" panose="020B0604020202020204" pitchFamily="34" charset="0"/>
                </a:rPr>
                <a:t>Initialized at </a:t>
              </a:r>
              <a:r>
                <a:rPr lang="en-US" sz="2800" spc="-10" dirty="0">
                  <a:solidFill>
                    <a:schemeClr val="bg1"/>
                  </a:solidFill>
                  <a:latin typeface="Arial" panose="020B0604020202020204" pitchFamily="34" charset="0"/>
                  <a:cs typeface="Arial" panose="020B0604020202020204" pitchFamily="34" charset="0"/>
                </a:rPr>
                <a:t>0</a:t>
              </a:r>
              <a:r>
                <a:rPr sz="2800" spc="-5" dirty="0">
                  <a:solidFill>
                    <a:schemeClr val="bg1"/>
                  </a:solidFill>
                  <a:latin typeface="Arial" panose="020B0604020202020204" pitchFamily="34" charset="0"/>
                  <a:cs typeface="Arial" panose="020B0604020202020204" pitchFamily="34" charset="0"/>
                </a:rPr>
                <a:t>.625 </a:t>
              </a:r>
              <a:r>
                <a:rPr sz="2800" spc="-395" dirty="0">
                  <a:solidFill>
                    <a:schemeClr val="bg1"/>
                  </a:solidFill>
                  <a:latin typeface="Arial" panose="020B0604020202020204" pitchFamily="34" charset="0"/>
                  <a:cs typeface="Arial" panose="020B0604020202020204" pitchFamily="34" charset="0"/>
                </a:rPr>
                <a:t> </a:t>
              </a:r>
              <a:endParaRPr sz="2800" spc="-5" dirty="0">
                <a:solidFill>
                  <a:schemeClr val="bg1"/>
                </a:solidFill>
                <a:latin typeface="Arial" panose="020B0604020202020204" pitchFamily="34" charset="0"/>
                <a:cs typeface="Arial" panose="020B0604020202020204" pitchFamily="34" charset="0"/>
              </a:endParaRPr>
            </a:p>
          </p:txBody>
        </p:sp>
        <p:grpSp>
          <p:nvGrpSpPr>
            <p:cNvPr id="29" name="object 28"/>
            <p:cNvGrpSpPr/>
            <p:nvPr/>
          </p:nvGrpSpPr>
          <p:grpSpPr>
            <a:xfrm>
              <a:off x="6682" y="11363"/>
              <a:ext cx="3459" cy="2290"/>
              <a:chOff x="4243152" y="1546649"/>
              <a:chExt cx="2196465" cy="1454150"/>
            </a:xfrm>
          </p:grpSpPr>
          <p:sp>
            <p:nvSpPr>
              <p:cNvPr id="30" name="object 29"/>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31" name="object 30"/>
              <p:cNvPicPr/>
              <p:nvPr/>
            </p:nvPicPr>
            <p:blipFill>
              <a:blip r:embed="rId4" cstate="print"/>
              <a:stretch>
                <a:fillRect/>
              </a:stretch>
            </p:blipFill>
            <p:spPr>
              <a:xfrm>
                <a:off x="5984748" y="2653537"/>
                <a:ext cx="454532" cy="346963"/>
              </a:xfrm>
              <a:prstGeom prst="rect">
                <a:avLst/>
              </a:prstGeom>
            </p:spPr>
          </p:pic>
        </p:grpSp>
        <p:grpSp>
          <p:nvGrpSpPr>
            <p:cNvPr id="32" name="object 31"/>
            <p:cNvGrpSpPr/>
            <p:nvPr/>
          </p:nvGrpSpPr>
          <p:grpSpPr>
            <a:xfrm>
              <a:off x="1442" y="11544"/>
              <a:ext cx="3994" cy="2061"/>
              <a:chOff x="915534" y="1661991"/>
              <a:chExt cx="2536190" cy="1308735"/>
            </a:xfrm>
          </p:grpSpPr>
          <p:pic>
            <p:nvPicPr>
              <p:cNvPr id="33" name="object 32"/>
              <p:cNvPicPr/>
              <p:nvPr/>
            </p:nvPicPr>
            <p:blipFill>
              <a:blip r:embed="rId5" cstate="print"/>
              <a:stretch>
                <a:fillRect/>
              </a:stretch>
            </p:blipFill>
            <p:spPr>
              <a:xfrm>
                <a:off x="3384296" y="2902838"/>
                <a:ext cx="67309" cy="67310"/>
              </a:xfrm>
              <a:prstGeom prst="rect">
                <a:avLst/>
              </a:prstGeom>
            </p:spPr>
          </p:pic>
          <p:sp>
            <p:nvSpPr>
              <p:cNvPr id="34" name="object 33"/>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35" name="object 34"/>
              <p:cNvPicPr/>
              <p:nvPr/>
            </p:nvPicPr>
            <p:blipFill>
              <a:blip r:embed="rId6" cstate="print"/>
              <a:stretch>
                <a:fillRect/>
              </a:stretch>
            </p:blipFill>
            <p:spPr>
              <a:xfrm>
                <a:off x="3193541" y="2791841"/>
                <a:ext cx="134619" cy="134620"/>
              </a:xfrm>
              <a:prstGeom prst="rect">
                <a:avLst/>
              </a:prstGeom>
            </p:spPr>
          </p:pic>
          <p:pic>
            <p:nvPicPr>
              <p:cNvPr id="36" name="object 35"/>
              <p:cNvPicPr/>
              <p:nvPr/>
            </p:nvPicPr>
            <p:blipFill>
              <a:blip r:embed="rId7" cstate="print"/>
              <a:stretch>
                <a:fillRect/>
              </a:stretch>
            </p:blipFill>
            <p:spPr>
              <a:xfrm>
                <a:off x="2942336" y="2650997"/>
                <a:ext cx="201930" cy="201929"/>
              </a:xfrm>
              <a:prstGeom prst="rect">
                <a:avLst/>
              </a:prstGeom>
            </p:spPr>
          </p:pic>
        </p:grpSp>
        <p:sp>
          <p:nvSpPr>
            <p:cNvPr id="37" name="object 36"/>
            <p:cNvSpPr txBox="1"/>
            <p:nvPr/>
          </p:nvSpPr>
          <p:spPr>
            <a:xfrm>
              <a:off x="2278" y="12136"/>
              <a:ext cx="2074" cy="455"/>
            </a:xfrm>
            <a:prstGeom prst="rect">
              <a:avLst/>
            </a:prstGeom>
          </p:spPr>
          <p:txBody>
            <a:bodyPr vert="horz" wrap="square" lIns="0" tIns="13335" rIns="0" bIns="0" rtlCol="0">
              <a:spAutoFit/>
            </a:bodyPr>
            <a:p>
              <a:pPr marL="12700">
                <a:lnSpc>
                  <a:spcPct val="100000"/>
                </a:lnSpc>
                <a:spcBef>
                  <a:spcPts val="105"/>
                </a:spcBef>
              </a:pPr>
              <a:r>
                <a:rPr sz="2800" i="1" dirty="0">
                  <a:solidFill>
                    <a:schemeClr val="bg1"/>
                  </a:solidFill>
                  <a:latin typeface="Calibri" panose="020F0502020204030204"/>
                  <a:cs typeface="Calibri" panose="020F0502020204030204"/>
                </a:rPr>
                <a:t>I</a:t>
              </a:r>
              <a:r>
                <a:rPr sz="2800" i="1" spc="-4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6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8" name="object 37"/>
            <p:cNvSpPr txBox="1"/>
            <p:nvPr/>
          </p:nvSpPr>
          <p:spPr>
            <a:xfrm>
              <a:off x="7175" y="11547"/>
              <a:ext cx="2180" cy="1780"/>
            </a:xfrm>
            <a:prstGeom prst="rect">
              <a:avLst/>
            </a:prstGeom>
          </p:spPr>
          <p:txBody>
            <a:bodyPr vert="horz" wrap="square" lIns="0" tIns="12700" rIns="0" bIns="0" rtlCol="0">
              <a:spAutoFit/>
            </a:bodyPr>
            <a:p>
              <a:pPr marL="12700" marR="5080" algn="ctr">
                <a:lnSpc>
                  <a:spcPct val="100000"/>
                </a:lnSpc>
                <a:spcBef>
                  <a:spcPts val="100"/>
                </a:spcBef>
              </a:pPr>
              <a:r>
                <a:rPr sz="2800" i="1" spc="-15" dirty="0">
                  <a:solidFill>
                    <a:schemeClr val="bg1"/>
                  </a:solidFill>
                  <a:latin typeface="Calibri" panose="020F0502020204030204"/>
                  <a:cs typeface="Calibri" panose="020F0502020204030204"/>
                </a:rPr>
                <a:t>Red</a:t>
              </a:r>
              <a:r>
                <a:rPr sz="2800" i="1" spc="-30"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must</a:t>
              </a:r>
              <a:r>
                <a:rPr sz="2800" i="1" spc="-4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have </a:t>
              </a:r>
              <a:r>
                <a:rPr sz="2800" i="1" spc="-39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seen Heads.</a:t>
              </a:r>
              <a:endParaRPr sz="2800">
                <a:solidFill>
                  <a:schemeClr val="bg1"/>
                </a:solidFill>
                <a:latin typeface="Calibri" panose="020F0502020204030204"/>
                <a:cs typeface="Calibri" panose="020F0502020204030204"/>
              </a:endParaRPr>
            </a:p>
            <a:p>
              <a:pPr marL="239395" marR="229870" algn="ctr">
                <a:lnSpc>
                  <a:spcPct val="100000"/>
                </a:lnSpc>
              </a:pPr>
              <a:r>
                <a:rPr sz="2800" i="1" dirty="0">
                  <a:solidFill>
                    <a:schemeClr val="bg1"/>
                  </a:solidFill>
                  <a:latin typeface="Calibri" panose="020F0502020204030204"/>
                  <a:cs typeface="Calibri" panose="020F0502020204030204"/>
                </a:rPr>
                <a:t>I</a:t>
              </a:r>
              <a:r>
                <a:rPr sz="2800" i="1" spc="-5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also</a:t>
              </a:r>
              <a:r>
                <a:rPr sz="2800" i="1" spc="-4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 </a:t>
              </a:r>
              <a:r>
                <a:rPr sz="2800" i="1" spc="-39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9" name="object 38"/>
            <p:cNvSpPr/>
            <p:nvPr/>
          </p:nvSpPr>
          <p:spPr>
            <a:xfrm>
              <a:off x="9890" y="11831"/>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40" name="object 39"/>
            <p:cNvSpPr txBox="1"/>
            <p:nvPr/>
          </p:nvSpPr>
          <p:spPr>
            <a:xfrm>
              <a:off x="10261" y="12136"/>
              <a:ext cx="789" cy="45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.67</a:t>
              </a:r>
              <a:endParaRPr sz="2800" spc="-5" dirty="0">
                <a:solidFill>
                  <a:schemeClr val="bg1"/>
                </a:solidFill>
                <a:latin typeface="Calibri" panose="020F0502020204030204"/>
                <a:cs typeface="Calibri" panose="020F0502020204030204"/>
              </a:endParaRPr>
            </a:p>
          </p:txBody>
        </p:sp>
        <p:sp>
          <p:nvSpPr>
            <p:cNvPr id="41" name="object 40"/>
            <p:cNvSpPr txBox="1"/>
            <p:nvPr/>
          </p:nvSpPr>
          <p:spPr>
            <a:xfrm>
              <a:off x="60" y="15839"/>
              <a:ext cx="3362" cy="896"/>
            </a:xfrm>
            <a:prstGeom prst="rect">
              <a:avLst/>
            </a:prstGeom>
          </p:spPr>
          <p:txBody>
            <a:bodyPr vert="horz" wrap="square" lIns="0" tIns="12700" rIns="0" bIns="0" rtlCol="0">
              <a:spAutoFit/>
            </a:bodyPr>
            <a:p>
              <a:pPr marL="12700">
                <a:lnSpc>
                  <a:spcPct val="100000"/>
                </a:lnSpc>
                <a:spcBef>
                  <a:spcPts val="100"/>
                </a:spcBef>
              </a:pPr>
              <a:r>
                <a:rPr sz="2800" spc="-15" dirty="0">
                  <a:solidFill>
                    <a:schemeClr val="bg1"/>
                  </a:solidFill>
                  <a:latin typeface="Arial" panose="020B0604020202020204" pitchFamily="34" charset="0"/>
                  <a:cs typeface="Arial" panose="020B0604020202020204" pitchFamily="34" charset="0"/>
                </a:rPr>
                <a:t>Payment</a:t>
              </a:r>
              <a:r>
                <a:rPr sz="2800" spc="-25"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if</a:t>
              </a:r>
              <a:r>
                <a:rPr sz="2800" spc="-25"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Heads</a:t>
              </a:r>
              <a:endParaRPr sz="2800">
                <a:solidFill>
                  <a:schemeClr val="bg1"/>
                </a:solidFill>
                <a:latin typeface="Arial" panose="020B0604020202020204" pitchFamily="34" charset="0"/>
                <a:cs typeface="Arial" panose="020B0604020202020204" pitchFamily="34" charset="0"/>
              </a:endParaRPr>
            </a:p>
            <a:p>
              <a:pPr marL="12700">
                <a:lnSpc>
                  <a:spcPct val="100000"/>
                </a:lnSpc>
              </a:pPr>
              <a:r>
                <a:rPr sz="2800" spc="-5" dirty="0">
                  <a:solidFill>
                    <a:schemeClr val="bg1"/>
                  </a:solidFill>
                  <a:latin typeface="Arial" panose="020B0604020202020204" pitchFamily="34" charset="0"/>
                  <a:cs typeface="Arial" panose="020B0604020202020204" pitchFamily="34" charset="0"/>
                </a:rPr>
                <a:t>happens</a:t>
              </a:r>
              <a:r>
                <a:rPr sz="2800" spc="-45"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eventually</a:t>
              </a:r>
              <a:endParaRPr sz="2800" spc="-5" dirty="0">
                <a:solidFill>
                  <a:schemeClr val="bg1"/>
                </a:solidFill>
                <a:latin typeface="Arial" panose="020B0604020202020204" pitchFamily="34" charset="0"/>
                <a:cs typeface="Arial" panose="020B0604020202020204" pitchFamily="34" charset="0"/>
              </a:endParaRPr>
            </a:p>
          </p:txBody>
        </p:sp>
        <p:sp>
          <p:nvSpPr>
            <p:cNvPr id="42" name="object 41"/>
            <p:cNvSpPr txBox="1"/>
            <p:nvPr/>
          </p:nvSpPr>
          <p:spPr>
            <a:xfrm>
              <a:off x="59" y="16956"/>
              <a:ext cx="3148" cy="896"/>
            </a:xfrm>
            <a:prstGeom prst="rect">
              <a:avLst/>
            </a:prstGeom>
          </p:spPr>
          <p:txBody>
            <a:bodyPr vert="horz" wrap="square" lIns="0" tIns="12700" rIns="0" bIns="0" rtlCol="0">
              <a:spAutoFit/>
            </a:bodyPr>
            <a:p>
              <a:pPr marL="12700" marR="5080">
                <a:lnSpc>
                  <a:spcPct val="100000"/>
                </a:lnSpc>
                <a:spcBef>
                  <a:spcPts val="100"/>
                </a:spcBef>
              </a:pPr>
              <a:r>
                <a:rPr sz="2800" spc="-15" dirty="0">
                  <a:solidFill>
                    <a:schemeClr val="bg1"/>
                  </a:solidFill>
                  <a:latin typeface="Arial" panose="020B0604020202020204" pitchFamily="34" charset="0"/>
                  <a:cs typeface="Arial" panose="020B0604020202020204" pitchFamily="34" charset="0"/>
                </a:rPr>
                <a:t>Payment</a:t>
              </a:r>
              <a:r>
                <a:rPr sz="2800" spc="-10"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if</a:t>
              </a:r>
              <a:r>
                <a:rPr sz="2800" spc="-10" dirty="0">
                  <a:solidFill>
                    <a:schemeClr val="bg1"/>
                  </a:solidFill>
                  <a:latin typeface="Arial" panose="020B0604020202020204" pitchFamily="34" charset="0"/>
                  <a:cs typeface="Arial" panose="020B0604020202020204" pitchFamily="34" charset="0"/>
                </a:rPr>
                <a:t> </a:t>
              </a:r>
              <a:r>
                <a:rPr sz="2800" spc="-35" dirty="0">
                  <a:solidFill>
                    <a:schemeClr val="bg1"/>
                  </a:solidFill>
                  <a:latin typeface="Arial" panose="020B0604020202020204" pitchFamily="34" charset="0"/>
                  <a:cs typeface="Arial" panose="020B0604020202020204" pitchFamily="34" charset="0"/>
                </a:rPr>
                <a:t>Tails </a:t>
              </a:r>
              <a:r>
                <a:rPr sz="2800" spc="-30"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happens</a:t>
              </a:r>
              <a:r>
                <a:rPr sz="2800" spc="-70"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eventually</a:t>
              </a:r>
              <a:endParaRPr sz="2800" spc="-5" dirty="0">
                <a:solidFill>
                  <a:schemeClr val="bg1"/>
                </a:solidFill>
                <a:latin typeface="Arial" panose="020B0604020202020204" pitchFamily="34" charset="0"/>
                <a:cs typeface="Arial" panose="020B0604020202020204" pitchFamily="34" charset="0"/>
              </a:endParaRPr>
            </a:p>
          </p:txBody>
        </p:sp>
        <p:sp>
          <p:nvSpPr>
            <p:cNvPr id="43" name="object 42"/>
            <p:cNvSpPr txBox="1"/>
            <p:nvPr/>
          </p:nvSpPr>
          <p:spPr>
            <a:xfrm>
              <a:off x="5022" y="16100"/>
              <a:ext cx="2955" cy="455"/>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.65)</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.625)</a:t>
              </a:r>
              <a:endParaRPr sz="2800" dirty="0">
                <a:solidFill>
                  <a:schemeClr val="bg1"/>
                </a:solidFill>
                <a:latin typeface="Calibri" panose="020F0502020204030204"/>
                <a:cs typeface="Calibri" panose="020F0502020204030204"/>
              </a:endParaRPr>
            </a:p>
          </p:txBody>
        </p:sp>
        <p:sp>
          <p:nvSpPr>
            <p:cNvPr id="44" name="object 43"/>
            <p:cNvSpPr txBox="1"/>
            <p:nvPr/>
          </p:nvSpPr>
          <p:spPr>
            <a:xfrm>
              <a:off x="5085" y="17080"/>
              <a:ext cx="2964"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.35)</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.375)</a:t>
              </a:r>
              <a:endParaRPr sz="2800" dirty="0">
                <a:solidFill>
                  <a:schemeClr val="bg1"/>
                </a:solidFill>
                <a:latin typeface="Calibri" panose="020F0502020204030204"/>
                <a:cs typeface="Calibri" panose="020F0502020204030204"/>
              </a:endParaRPr>
            </a:p>
          </p:txBody>
        </p:sp>
        <p:sp>
          <p:nvSpPr>
            <p:cNvPr id="45" name="object 44"/>
            <p:cNvSpPr txBox="1"/>
            <p:nvPr/>
          </p:nvSpPr>
          <p:spPr>
            <a:xfrm>
              <a:off x="9568" y="16103"/>
              <a:ext cx="2739"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.67)</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.65)</a:t>
              </a:r>
              <a:endParaRPr sz="2800" dirty="0">
                <a:solidFill>
                  <a:schemeClr val="bg1"/>
                </a:solidFill>
                <a:latin typeface="Calibri" panose="020F0502020204030204"/>
                <a:cs typeface="Calibri" panose="020F0502020204030204"/>
              </a:endParaRPr>
            </a:p>
          </p:txBody>
        </p:sp>
        <p:sp>
          <p:nvSpPr>
            <p:cNvPr id="46" name="object 45"/>
            <p:cNvSpPr txBox="1"/>
            <p:nvPr/>
          </p:nvSpPr>
          <p:spPr>
            <a:xfrm>
              <a:off x="9570" y="17082"/>
              <a:ext cx="2843"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.33)</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.35)</a:t>
              </a:r>
              <a:endParaRPr sz="2800" dirty="0">
                <a:solidFill>
                  <a:schemeClr val="bg1"/>
                </a:solidFill>
                <a:latin typeface="Calibri" panose="020F0502020204030204"/>
                <a:cs typeface="Calibri" panose="020F0502020204030204"/>
              </a:endParaRPr>
            </a:p>
          </p:txBody>
        </p:sp>
        <p:sp>
          <p:nvSpPr>
            <p:cNvPr id="47" name="object 46"/>
            <p:cNvSpPr txBox="1"/>
            <p:nvPr/>
          </p:nvSpPr>
          <p:spPr>
            <a:xfrm>
              <a:off x="14492" y="9796"/>
              <a:ext cx="1975" cy="1338"/>
            </a:xfrm>
            <a:prstGeom prst="rect">
              <a:avLst/>
            </a:prstGeom>
          </p:spPr>
          <p:txBody>
            <a:bodyPr vert="horz" wrap="square" lIns="0" tIns="12700" rIns="0" bIns="0" rtlCol="0">
              <a:spAutoFit/>
            </a:bodyPr>
            <a:p>
              <a:pPr marL="12700" marR="5080" algn="ctr">
                <a:lnSpc>
                  <a:spcPct val="100000"/>
                </a:lnSpc>
                <a:spcBef>
                  <a:spcPts val="100"/>
                </a:spcBef>
              </a:pPr>
              <a:r>
                <a:rPr sz="2800" b="1" dirty="0">
                  <a:solidFill>
                    <a:schemeClr val="bg1"/>
                  </a:solidFill>
                  <a:latin typeface="Calibri" panose="020F0502020204030204"/>
                  <a:cs typeface="Calibri" panose="020F0502020204030204"/>
                </a:rPr>
                <a:t>I</a:t>
              </a:r>
              <a:r>
                <a:rPr sz="2800" b="1" spc="-10" dirty="0">
                  <a:solidFill>
                    <a:schemeClr val="bg1"/>
                  </a:solidFill>
                  <a:latin typeface="Calibri" panose="020F0502020204030204"/>
                  <a:cs typeface="Calibri" panose="020F0502020204030204"/>
                </a:rPr>
                <a:t>n</a:t>
              </a:r>
              <a:r>
                <a:rPr sz="2800" b="1" spc="-30" dirty="0">
                  <a:solidFill>
                    <a:schemeClr val="bg1"/>
                  </a:solidFill>
                  <a:latin typeface="Calibri" panose="020F0502020204030204"/>
                  <a:cs typeface="Calibri" panose="020F0502020204030204"/>
                </a:rPr>
                <a:t>f</a:t>
              </a:r>
              <a:r>
                <a:rPr sz="2800" b="1" dirty="0">
                  <a:solidFill>
                    <a:schemeClr val="bg1"/>
                  </a:solidFill>
                  <a:latin typeface="Calibri" panose="020F0502020204030204"/>
                  <a:cs typeface="Calibri" panose="020F0502020204030204"/>
                </a:rPr>
                <a:t>orm</a:t>
              </a:r>
              <a:r>
                <a:rPr sz="2800" b="1" spc="-10" dirty="0">
                  <a:solidFill>
                    <a:schemeClr val="bg1"/>
                  </a:solidFill>
                  <a:latin typeface="Calibri" panose="020F0502020204030204"/>
                  <a:cs typeface="Calibri" panose="020F0502020204030204"/>
                </a:rPr>
                <a:t>a</a:t>
              </a:r>
              <a:r>
                <a:rPr sz="2800" b="1" dirty="0">
                  <a:solidFill>
                    <a:schemeClr val="bg1"/>
                  </a:solidFill>
                  <a:latin typeface="Calibri" panose="020F0502020204030204"/>
                  <a:cs typeface="Calibri" panose="020F0502020204030204"/>
                </a:rPr>
                <a:t>tion  has been </a:t>
              </a:r>
              <a:r>
                <a:rPr sz="2800" b="1" spc="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a</a:t>
              </a:r>
              <a:r>
                <a:rPr sz="2800" b="1" spc="5" dirty="0">
                  <a:solidFill>
                    <a:schemeClr val="bg1"/>
                  </a:solidFill>
                  <a:latin typeface="Calibri" panose="020F0502020204030204"/>
                  <a:cs typeface="Calibri" panose="020F0502020204030204"/>
                </a:rPr>
                <a:t>g</a:t>
              </a:r>
              <a:r>
                <a:rPr sz="2800" b="1" spc="-5" dirty="0">
                  <a:solidFill>
                    <a:schemeClr val="bg1"/>
                  </a:solidFill>
                  <a:latin typeface="Calibri" panose="020F0502020204030204"/>
                  <a:cs typeface="Calibri" panose="020F0502020204030204"/>
                </a:rPr>
                <a:t>g</a:t>
              </a:r>
              <a:r>
                <a:rPr sz="2800" b="1" spc="-30" dirty="0">
                  <a:solidFill>
                    <a:schemeClr val="bg1"/>
                  </a:solidFill>
                  <a:latin typeface="Calibri" panose="020F0502020204030204"/>
                  <a:cs typeface="Calibri" panose="020F0502020204030204"/>
                </a:rPr>
                <a:t>r</a:t>
              </a:r>
              <a:r>
                <a:rPr sz="2800" b="1" dirty="0">
                  <a:solidFill>
                    <a:schemeClr val="bg1"/>
                  </a:solidFill>
                  <a:latin typeface="Calibri" panose="020F0502020204030204"/>
                  <a:cs typeface="Calibri" panose="020F0502020204030204"/>
                </a:rPr>
                <a:t>e</a:t>
              </a:r>
              <a:r>
                <a:rPr sz="2800" b="1" spc="-40" dirty="0">
                  <a:solidFill>
                    <a:schemeClr val="bg1"/>
                  </a:solidFill>
                  <a:latin typeface="Calibri" panose="020F0502020204030204"/>
                  <a:cs typeface="Calibri" panose="020F0502020204030204"/>
                </a:rPr>
                <a:t>g</a:t>
              </a:r>
              <a:r>
                <a:rPr sz="2800" b="1" spc="-15" dirty="0">
                  <a:solidFill>
                    <a:schemeClr val="bg1"/>
                  </a:solidFill>
                  <a:latin typeface="Calibri" panose="020F0502020204030204"/>
                  <a:cs typeface="Calibri" panose="020F0502020204030204"/>
                </a:rPr>
                <a:t>a</a:t>
              </a:r>
              <a:r>
                <a:rPr sz="2800" b="1" spc="-25" dirty="0">
                  <a:solidFill>
                    <a:schemeClr val="bg1"/>
                  </a:solidFill>
                  <a:latin typeface="Calibri" panose="020F0502020204030204"/>
                  <a:cs typeface="Calibri" panose="020F0502020204030204"/>
                </a:rPr>
                <a:t>t</a:t>
              </a:r>
              <a:r>
                <a:rPr sz="2800" b="1" dirty="0">
                  <a:solidFill>
                    <a:schemeClr val="bg1"/>
                  </a:solidFill>
                  <a:latin typeface="Calibri" panose="020F0502020204030204"/>
                  <a:cs typeface="Calibri" panose="020F0502020204030204"/>
                </a:rPr>
                <a:t>ed!</a:t>
              </a:r>
              <a:endParaRPr sz="2800" b="1" dirty="0">
                <a:solidFill>
                  <a:schemeClr val="bg1"/>
                </a:solidFill>
                <a:latin typeface="Calibri" panose="020F0502020204030204"/>
                <a:cs typeface="Calibri" panose="020F0502020204030204"/>
              </a:endParaRPr>
            </a:p>
          </p:txBody>
        </p:sp>
        <p:grpSp>
          <p:nvGrpSpPr>
            <p:cNvPr id="48" name="object 47"/>
            <p:cNvGrpSpPr/>
            <p:nvPr/>
          </p:nvGrpSpPr>
          <p:grpSpPr>
            <a:xfrm>
              <a:off x="11506" y="11300"/>
              <a:ext cx="3174" cy="2302"/>
              <a:chOff x="7306392" y="1507025"/>
              <a:chExt cx="2015489" cy="1461770"/>
            </a:xfrm>
          </p:grpSpPr>
          <p:sp>
            <p:nvSpPr>
              <p:cNvPr id="49" name="object 48"/>
              <p:cNvSpPr/>
              <p:nvPr/>
            </p:nvSpPr>
            <p:spPr>
              <a:xfrm>
                <a:off x="7306392" y="1507025"/>
                <a:ext cx="2015489" cy="1355725"/>
              </a:xfrm>
              <a:custGeom>
                <a:avLst/>
                <a:gdLst/>
                <a:ahLst/>
                <a:cxnLst/>
                <a:rect l="l" t="t" r="r" b="b"/>
                <a:pathLst>
                  <a:path w="2015490"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FFC000"/>
              </a:solidFill>
            </p:spPr>
            <p:txBody>
              <a:bodyPr wrap="square" lIns="0" tIns="0" rIns="0" bIns="0" rtlCol="0"/>
              <a:p/>
            </p:txBody>
          </p:sp>
          <p:pic>
            <p:nvPicPr>
              <p:cNvPr id="50" name="object 49"/>
              <p:cNvPicPr/>
              <p:nvPr/>
            </p:nvPicPr>
            <p:blipFill>
              <a:blip r:embed="rId8" cstate="print"/>
              <a:stretch>
                <a:fillRect/>
              </a:stretch>
            </p:blipFill>
            <p:spPr>
              <a:xfrm>
                <a:off x="8905748" y="2652395"/>
                <a:ext cx="350266" cy="316356"/>
              </a:xfrm>
              <a:prstGeom prst="rect">
                <a:avLst/>
              </a:prstGeom>
            </p:spPr>
          </p:pic>
        </p:grpSp>
        <p:sp>
          <p:nvSpPr>
            <p:cNvPr id="51" name="object 50"/>
            <p:cNvSpPr txBox="1"/>
            <p:nvPr/>
          </p:nvSpPr>
          <p:spPr>
            <a:xfrm>
              <a:off x="11954" y="11599"/>
              <a:ext cx="2322" cy="1338"/>
            </a:xfrm>
            <a:prstGeom prst="rect">
              <a:avLst/>
            </a:prstGeom>
          </p:spPr>
          <p:txBody>
            <a:bodyPr vert="horz" wrap="square" lIns="0" tIns="12700" rIns="0" bIns="0" rtlCol="0">
              <a:spAutoFit/>
            </a:bodyPr>
            <a:p>
              <a:pPr marL="12700" marR="5080" algn="ctr">
                <a:lnSpc>
                  <a:spcPct val="100000"/>
                </a:lnSpc>
                <a:spcBef>
                  <a:spcPts val="100"/>
                </a:spcBef>
              </a:pPr>
              <a:r>
                <a:rPr sz="2800" i="1" dirty="0">
                  <a:solidFill>
                    <a:schemeClr val="bg1"/>
                  </a:solidFill>
                  <a:latin typeface="Calibri" panose="020F0502020204030204"/>
                  <a:cs typeface="Calibri" panose="020F0502020204030204"/>
                </a:rPr>
                <a:t>I</a:t>
              </a:r>
              <a:r>
                <a:rPr sz="2800" i="1" spc="-3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have</a:t>
              </a:r>
              <a:r>
                <a:rPr sz="2800" i="1" spc="-3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no</a:t>
              </a:r>
              <a:r>
                <a:rPr sz="2800" i="1" spc="-3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useful </a:t>
              </a:r>
              <a:r>
                <a:rPr sz="2800" i="1" spc="-390"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information </a:t>
              </a:r>
              <a:r>
                <a:rPr sz="2800" i="1" spc="-15" dirty="0">
                  <a:solidFill>
                    <a:schemeClr val="bg1"/>
                  </a:solidFill>
                  <a:latin typeface="Calibri" panose="020F0502020204030204"/>
                  <a:cs typeface="Calibri" panose="020F0502020204030204"/>
                </a:rPr>
                <a:t>to </a:t>
              </a:r>
              <a:r>
                <a:rPr sz="2800" i="1" spc="-10" dirty="0">
                  <a:solidFill>
                    <a:schemeClr val="bg1"/>
                  </a:solidFill>
                  <a:latin typeface="Calibri" panose="020F0502020204030204"/>
                  <a:cs typeface="Calibri" panose="020F0502020204030204"/>
                </a:rPr>
                <a:t> contribute.</a:t>
              </a:r>
              <a:endParaRPr sz="2800" i="1" spc="-10" dirty="0">
                <a:solidFill>
                  <a:schemeClr val="bg1"/>
                </a:solidFill>
                <a:latin typeface="Calibri" panose="020F0502020204030204"/>
                <a:cs typeface="Calibri" panose="020F0502020204030204"/>
              </a:endParaRPr>
            </a:p>
          </p:txBody>
        </p:sp>
        <p:sp>
          <p:nvSpPr>
            <p:cNvPr id="52" name="object 51"/>
            <p:cNvSpPr/>
            <p:nvPr/>
          </p:nvSpPr>
          <p:spPr>
            <a:xfrm>
              <a:off x="14714" y="11771"/>
              <a:ext cx="1374" cy="1768"/>
            </a:xfrm>
            <a:custGeom>
              <a:avLst/>
              <a:gdLst/>
              <a:ahLst/>
              <a:cxnLst/>
              <a:rect l="l" t="t" r="r" b="b"/>
              <a:pathLst>
                <a:path w="872490" h="1122680">
                  <a:moveTo>
                    <a:pt x="435702" y="0"/>
                  </a:moveTo>
                  <a:lnTo>
                    <a:pt x="387632" y="2383"/>
                  </a:lnTo>
                  <a:lnTo>
                    <a:pt x="340380" y="9338"/>
                  </a:lnTo>
                  <a:lnTo>
                    <a:pt x="294383" y="20735"/>
                  </a:lnTo>
                  <a:lnTo>
                    <a:pt x="250080" y="36441"/>
                  </a:lnTo>
                  <a:lnTo>
                    <a:pt x="207907" y="56325"/>
                  </a:lnTo>
                  <a:lnTo>
                    <a:pt x="168303" y="80256"/>
                  </a:lnTo>
                  <a:lnTo>
                    <a:pt x="131706" y="108103"/>
                  </a:lnTo>
                  <a:lnTo>
                    <a:pt x="98554" y="139734"/>
                  </a:lnTo>
                  <a:lnTo>
                    <a:pt x="69285" y="175017"/>
                  </a:lnTo>
                  <a:lnTo>
                    <a:pt x="44336" y="213822"/>
                  </a:lnTo>
                  <a:lnTo>
                    <a:pt x="24659" y="254877"/>
                  </a:lnTo>
                  <a:lnTo>
                    <a:pt x="10810" y="296744"/>
                  </a:lnTo>
                  <a:lnTo>
                    <a:pt x="2640" y="339040"/>
                  </a:lnTo>
                  <a:lnTo>
                    <a:pt x="0" y="381383"/>
                  </a:lnTo>
                  <a:lnTo>
                    <a:pt x="2737" y="423391"/>
                  </a:lnTo>
                  <a:lnTo>
                    <a:pt x="10703" y="464683"/>
                  </a:lnTo>
                  <a:lnTo>
                    <a:pt x="23746" y="504875"/>
                  </a:lnTo>
                  <a:lnTo>
                    <a:pt x="41718" y="543585"/>
                  </a:lnTo>
                  <a:lnTo>
                    <a:pt x="64467" y="580433"/>
                  </a:lnTo>
                  <a:lnTo>
                    <a:pt x="91843" y="615035"/>
                  </a:lnTo>
                  <a:lnTo>
                    <a:pt x="123696" y="647009"/>
                  </a:lnTo>
                  <a:lnTo>
                    <a:pt x="159876" y="675974"/>
                  </a:lnTo>
                  <a:lnTo>
                    <a:pt x="200232" y="701547"/>
                  </a:lnTo>
                  <a:lnTo>
                    <a:pt x="244615" y="723346"/>
                  </a:lnTo>
                  <a:lnTo>
                    <a:pt x="208039" y="1122634"/>
                  </a:lnTo>
                  <a:lnTo>
                    <a:pt x="405270" y="761192"/>
                  </a:lnTo>
                  <a:lnTo>
                    <a:pt x="458071" y="761655"/>
                  </a:lnTo>
                  <a:lnTo>
                    <a:pt x="509782" y="756649"/>
                  </a:lnTo>
                  <a:lnTo>
                    <a:pt x="559933" y="746412"/>
                  </a:lnTo>
                  <a:lnTo>
                    <a:pt x="608052" y="731184"/>
                  </a:lnTo>
                  <a:lnTo>
                    <a:pt x="653666" y="711202"/>
                  </a:lnTo>
                  <a:lnTo>
                    <a:pt x="696305" y="686705"/>
                  </a:lnTo>
                  <a:lnTo>
                    <a:pt x="735497" y="657932"/>
                  </a:lnTo>
                  <a:lnTo>
                    <a:pt x="770770" y="625121"/>
                  </a:lnTo>
                  <a:lnTo>
                    <a:pt x="801652" y="588511"/>
                  </a:lnTo>
                  <a:lnTo>
                    <a:pt x="827672" y="548340"/>
                  </a:lnTo>
                  <a:lnTo>
                    <a:pt x="847350" y="507285"/>
                  </a:lnTo>
                  <a:lnTo>
                    <a:pt x="861198" y="465419"/>
                  </a:lnTo>
                  <a:lnTo>
                    <a:pt x="869368" y="423123"/>
                  </a:lnTo>
                  <a:lnTo>
                    <a:pt x="872009" y="380780"/>
                  </a:lnTo>
                  <a:lnTo>
                    <a:pt x="869271" y="338771"/>
                  </a:lnTo>
                  <a:lnTo>
                    <a:pt x="861306" y="297480"/>
                  </a:lnTo>
                  <a:lnTo>
                    <a:pt x="848262" y="257288"/>
                  </a:lnTo>
                  <a:lnTo>
                    <a:pt x="830291" y="218577"/>
                  </a:lnTo>
                  <a:lnTo>
                    <a:pt x="807542" y="181730"/>
                  </a:lnTo>
                  <a:lnTo>
                    <a:pt x="780166" y="147128"/>
                  </a:lnTo>
                  <a:lnTo>
                    <a:pt x="748313" y="115153"/>
                  </a:lnTo>
                  <a:lnTo>
                    <a:pt x="712133" y="86188"/>
                  </a:lnTo>
                  <a:lnTo>
                    <a:pt x="671776" y="60615"/>
                  </a:lnTo>
                  <a:lnTo>
                    <a:pt x="627393" y="38816"/>
                  </a:lnTo>
                  <a:lnTo>
                    <a:pt x="580434" y="21597"/>
                  </a:lnTo>
                  <a:lnTo>
                    <a:pt x="532540" y="9475"/>
                  </a:lnTo>
                  <a:lnTo>
                    <a:pt x="484150" y="2320"/>
                  </a:lnTo>
                  <a:lnTo>
                    <a:pt x="435702" y="0"/>
                  </a:lnTo>
                  <a:close/>
                </a:path>
              </a:pathLst>
            </a:custGeom>
            <a:solidFill>
              <a:srgbClr val="FFC000"/>
            </a:solidFill>
          </p:spPr>
          <p:txBody>
            <a:bodyPr wrap="square" lIns="0" tIns="0" rIns="0" bIns="0" rtlCol="0"/>
            <a:p/>
          </p:txBody>
        </p:sp>
        <p:sp>
          <p:nvSpPr>
            <p:cNvPr id="53" name="object 52"/>
            <p:cNvSpPr txBox="1"/>
            <p:nvPr/>
          </p:nvSpPr>
          <p:spPr>
            <a:xfrm>
              <a:off x="15119" y="12076"/>
              <a:ext cx="855" cy="45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.67</a:t>
              </a:r>
              <a:endParaRPr sz="2800" spc="-5" dirty="0">
                <a:solidFill>
                  <a:schemeClr val="bg1"/>
                </a:solidFill>
                <a:latin typeface="Calibri" panose="020F0502020204030204"/>
                <a:cs typeface="Calibri" panose="020F0502020204030204"/>
              </a:endParaRPr>
            </a:p>
          </p:txBody>
        </p:sp>
        <p:sp>
          <p:nvSpPr>
            <p:cNvPr id="54" name="object 53"/>
            <p:cNvSpPr txBox="1"/>
            <p:nvPr/>
          </p:nvSpPr>
          <p:spPr>
            <a:xfrm>
              <a:off x="13641" y="16105"/>
              <a:ext cx="3453"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.67)</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1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.67)</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0</a:t>
              </a:r>
              <a:endParaRPr sz="2800" dirty="0">
                <a:solidFill>
                  <a:schemeClr val="bg1"/>
                </a:solidFill>
                <a:latin typeface="Calibri" panose="020F0502020204030204"/>
                <a:cs typeface="Calibri" panose="020F0502020204030204"/>
              </a:endParaRPr>
            </a:p>
          </p:txBody>
        </p:sp>
        <p:sp>
          <p:nvSpPr>
            <p:cNvPr id="55" name="object 54"/>
            <p:cNvSpPr txBox="1"/>
            <p:nvPr/>
          </p:nvSpPr>
          <p:spPr>
            <a:xfrm>
              <a:off x="13643" y="17084"/>
              <a:ext cx="3452"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.33)</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1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.33)</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0</a:t>
              </a:r>
              <a:endParaRPr sz="2800" dirty="0">
                <a:solidFill>
                  <a:schemeClr val="bg1"/>
                </a:solidFill>
                <a:latin typeface="Calibri" panose="020F0502020204030204"/>
                <a:cs typeface="Calibri" panose="020F0502020204030204"/>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a:t>
            </a:r>
            <a:r>
              <a:rPr lang="zh-CN" altLang="en-US" sz="4000" b="1">
                <a:solidFill>
                  <a:schemeClr val="bg1"/>
                </a:solidFill>
                <a:latin typeface="微软雅黑" panose="020B0503020204020204" charset="-122"/>
                <a:ea typeface="微软雅黑" panose="020B0503020204020204" charset="-122"/>
              </a:rPr>
              <a:t>可能存在的问题</a:t>
            </a:r>
            <a:endParaRPr lang="zh-CN" altLang="en-US" sz="4000" b="1">
              <a:solidFill>
                <a:schemeClr val="bg1"/>
              </a:solidFill>
              <a:latin typeface="微软雅黑" panose="020B0503020204020204" charset="-122"/>
              <a:ea typeface="微软雅黑" panose="020B0503020204020204" charset="-122"/>
            </a:endParaRPr>
          </a:p>
        </p:txBody>
      </p:sp>
      <p:grpSp>
        <p:nvGrpSpPr>
          <p:cNvPr id="39" name="组合 38"/>
          <p:cNvGrpSpPr/>
          <p:nvPr/>
        </p:nvGrpSpPr>
        <p:grpSpPr>
          <a:xfrm>
            <a:off x="3194050" y="3257550"/>
            <a:ext cx="16290290" cy="6216974"/>
            <a:chOff x="124" y="2436"/>
            <a:chExt cx="16569" cy="6323"/>
          </a:xfrm>
        </p:grpSpPr>
        <p:sp>
          <p:nvSpPr>
            <p:cNvPr id="4" name="object 3"/>
            <p:cNvSpPr/>
            <p:nvPr/>
          </p:nvSpPr>
          <p:spPr>
            <a:xfrm>
              <a:off x="6928" y="5455"/>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5" name="object 4"/>
            <p:cNvGrpSpPr/>
            <p:nvPr/>
          </p:nvGrpSpPr>
          <p:grpSpPr>
            <a:xfrm>
              <a:off x="10224" y="4757"/>
              <a:ext cx="735" cy="1861"/>
              <a:chOff x="6492240" y="3020567"/>
              <a:chExt cx="466725" cy="1181735"/>
            </a:xfrm>
          </p:grpSpPr>
          <p:sp>
            <p:nvSpPr>
              <p:cNvPr id="6"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7"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8"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9"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10"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11" name="object 10"/>
            <p:cNvGrpSpPr/>
            <p:nvPr/>
          </p:nvGrpSpPr>
          <p:grpSpPr>
            <a:xfrm>
              <a:off x="5957" y="4762"/>
              <a:ext cx="735" cy="1853"/>
              <a:chOff x="3782567" y="3023616"/>
              <a:chExt cx="466725" cy="1176655"/>
            </a:xfrm>
          </p:grpSpPr>
          <p:sp>
            <p:nvSpPr>
              <p:cNvPr id="12" name="object 11"/>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13" name="object 12"/>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14" name="object 13"/>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15" name="object 14"/>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16" name="object 15"/>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17" name="object 16"/>
            <p:cNvSpPr/>
            <p:nvPr/>
          </p:nvSpPr>
          <p:spPr>
            <a:xfrm>
              <a:off x="5129" y="2904"/>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18" name="object 17"/>
            <p:cNvSpPr txBox="1"/>
            <p:nvPr/>
          </p:nvSpPr>
          <p:spPr>
            <a:xfrm>
              <a:off x="5582" y="3214"/>
              <a:ext cx="758" cy="451"/>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a:t>
              </a:r>
              <a:r>
                <a:rPr lang="en-US" sz="2800" spc="-5" dirty="0">
                  <a:solidFill>
                    <a:schemeClr val="bg1"/>
                  </a:solidFill>
                  <a:latin typeface="Calibri" panose="020F0502020204030204"/>
                  <a:cs typeface="Calibri" panose="020F0502020204030204"/>
                </a:rPr>
                <a:t>51</a:t>
              </a:r>
              <a:endParaRPr lang="en-US" sz="2800" spc="-5" dirty="0">
                <a:solidFill>
                  <a:schemeClr val="bg1"/>
                </a:solidFill>
                <a:latin typeface="Calibri" panose="020F0502020204030204"/>
                <a:cs typeface="Calibri" panose="020F0502020204030204"/>
              </a:endParaRPr>
            </a:p>
          </p:txBody>
        </p:sp>
        <p:sp>
          <p:nvSpPr>
            <p:cNvPr id="19" name="object 18"/>
            <p:cNvSpPr/>
            <p:nvPr/>
          </p:nvSpPr>
          <p:spPr>
            <a:xfrm>
              <a:off x="2716" y="5462"/>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sp>
          <p:nvSpPr>
            <p:cNvPr id="20" name="object 19"/>
            <p:cNvSpPr txBox="1"/>
            <p:nvPr/>
          </p:nvSpPr>
          <p:spPr>
            <a:xfrm>
              <a:off x="124" y="5310"/>
              <a:ext cx="2390" cy="451"/>
            </a:xfrm>
            <a:prstGeom prst="rect">
              <a:avLst/>
            </a:prstGeom>
          </p:spPr>
          <p:txBody>
            <a:bodyPr vert="horz" wrap="square" lIns="0" tIns="12700" rIns="0" bIns="0" rtlCol="0">
              <a:spAutoFit/>
            </a:bodyPr>
            <a:p>
              <a:pPr marL="12700">
                <a:lnSpc>
                  <a:spcPct val="100000"/>
                </a:lnSpc>
                <a:spcBef>
                  <a:spcPts val="100"/>
                </a:spcBef>
              </a:pPr>
              <a:r>
                <a:rPr sz="2800" spc="-10" dirty="0">
                  <a:solidFill>
                    <a:schemeClr val="bg1"/>
                  </a:solidFill>
                  <a:latin typeface="Calibri" panose="020F0502020204030204"/>
                  <a:cs typeface="Calibri" panose="020F0502020204030204"/>
                </a:rPr>
                <a:t>Initialized</a:t>
              </a:r>
              <a:r>
                <a:rPr sz="2800"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at</a:t>
              </a:r>
              <a:r>
                <a:rPr sz="2800" spc="-40" dirty="0">
                  <a:solidFill>
                    <a:schemeClr val="bg1"/>
                  </a:solidFill>
                  <a:latin typeface="Calibri" panose="020F0502020204030204"/>
                  <a:cs typeface="Calibri" panose="020F0502020204030204"/>
                </a:rPr>
                <a:t> </a:t>
              </a:r>
              <a:r>
                <a:rPr lang="en-US" sz="2800" spc="-40"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grpSp>
          <p:nvGrpSpPr>
            <p:cNvPr id="21" name="object 20"/>
            <p:cNvGrpSpPr/>
            <p:nvPr/>
          </p:nvGrpSpPr>
          <p:grpSpPr>
            <a:xfrm>
              <a:off x="6682" y="2436"/>
              <a:ext cx="3459" cy="2290"/>
              <a:chOff x="4243152" y="1546649"/>
              <a:chExt cx="2196465" cy="1454150"/>
            </a:xfrm>
          </p:grpSpPr>
          <p:sp>
            <p:nvSpPr>
              <p:cNvPr id="22" name="object 21"/>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23" name="object 22"/>
              <p:cNvPicPr/>
              <p:nvPr/>
            </p:nvPicPr>
            <p:blipFill>
              <a:blip r:embed="rId3" cstate="print"/>
              <a:stretch>
                <a:fillRect/>
              </a:stretch>
            </p:blipFill>
            <p:spPr>
              <a:xfrm>
                <a:off x="5984748" y="2653537"/>
                <a:ext cx="454532" cy="346963"/>
              </a:xfrm>
              <a:prstGeom prst="rect">
                <a:avLst/>
              </a:prstGeom>
            </p:spPr>
          </p:pic>
        </p:grpSp>
        <p:grpSp>
          <p:nvGrpSpPr>
            <p:cNvPr id="24" name="object 23"/>
            <p:cNvGrpSpPr/>
            <p:nvPr/>
          </p:nvGrpSpPr>
          <p:grpSpPr>
            <a:xfrm>
              <a:off x="1442" y="2617"/>
              <a:ext cx="3994" cy="2061"/>
              <a:chOff x="915534" y="1661991"/>
              <a:chExt cx="2536190" cy="1308735"/>
            </a:xfrm>
          </p:grpSpPr>
          <p:pic>
            <p:nvPicPr>
              <p:cNvPr id="25" name="object 24"/>
              <p:cNvPicPr/>
              <p:nvPr/>
            </p:nvPicPr>
            <p:blipFill>
              <a:blip r:embed="rId4" cstate="print"/>
              <a:stretch>
                <a:fillRect/>
              </a:stretch>
            </p:blipFill>
            <p:spPr>
              <a:xfrm>
                <a:off x="3384296" y="2902838"/>
                <a:ext cx="67309" cy="67310"/>
              </a:xfrm>
              <a:prstGeom prst="rect">
                <a:avLst/>
              </a:prstGeom>
            </p:spPr>
          </p:pic>
          <p:sp>
            <p:nvSpPr>
              <p:cNvPr id="26" name="object 25"/>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27" name="object 26"/>
              <p:cNvPicPr/>
              <p:nvPr/>
            </p:nvPicPr>
            <p:blipFill>
              <a:blip r:embed="rId5" cstate="print"/>
              <a:stretch>
                <a:fillRect/>
              </a:stretch>
            </p:blipFill>
            <p:spPr>
              <a:xfrm>
                <a:off x="3193541" y="2791841"/>
                <a:ext cx="134619" cy="134620"/>
              </a:xfrm>
              <a:prstGeom prst="rect">
                <a:avLst/>
              </a:prstGeom>
            </p:spPr>
          </p:pic>
          <p:pic>
            <p:nvPicPr>
              <p:cNvPr id="28" name="object 27"/>
              <p:cNvPicPr/>
              <p:nvPr/>
            </p:nvPicPr>
            <p:blipFill>
              <a:blip r:embed="rId6" cstate="print"/>
              <a:stretch>
                <a:fillRect/>
              </a:stretch>
            </p:blipFill>
            <p:spPr>
              <a:xfrm>
                <a:off x="2942336" y="2650997"/>
                <a:ext cx="201930" cy="201929"/>
              </a:xfrm>
              <a:prstGeom prst="rect">
                <a:avLst/>
              </a:prstGeom>
            </p:spPr>
          </p:pic>
        </p:grpSp>
        <p:sp>
          <p:nvSpPr>
            <p:cNvPr id="29" name="object 28"/>
            <p:cNvSpPr txBox="1"/>
            <p:nvPr/>
          </p:nvSpPr>
          <p:spPr>
            <a:xfrm>
              <a:off x="7175" y="2707"/>
              <a:ext cx="2180" cy="1327"/>
            </a:xfrm>
            <a:prstGeom prst="rect">
              <a:avLst/>
            </a:prstGeom>
          </p:spPr>
          <p:txBody>
            <a:bodyPr vert="horz" wrap="square" lIns="0" tIns="12700" rIns="0" bIns="0" rtlCol="0">
              <a:spAutoFit/>
            </a:bodyPr>
            <a:p>
              <a:pPr marL="55245" marR="5080" indent="-43180" algn="just">
                <a:lnSpc>
                  <a:spcPct val="100000"/>
                </a:lnSpc>
                <a:spcBef>
                  <a:spcPts val="100"/>
                </a:spcBef>
              </a:pPr>
              <a:r>
                <a:rPr sz="2800" i="1" spc="-15" dirty="0">
                  <a:solidFill>
                    <a:schemeClr val="bg1"/>
                  </a:solidFill>
                  <a:latin typeface="Calibri" panose="020F0502020204030204"/>
                  <a:cs typeface="Calibri" panose="020F0502020204030204"/>
                </a:rPr>
                <a:t>Red </a:t>
              </a:r>
              <a:r>
                <a:rPr sz="2800" i="1" spc="-10" dirty="0">
                  <a:solidFill>
                    <a:schemeClr val="bg1"/>
                  </a:solidFill>
                  <a:latin typeface="Calibri" panose="020F0502020204030204"/>
                  <a:cs typeface="Calibri" panose="020F0502020204030204"/>
                </a:rPr>
                <a:t>must </a:t>
              </a:r>
              <a:r>
                <a:rPr sz="2800" i="1" spc="-5" dirty="0">
                  <a:solidFill>
                    <a:schemeClr val="bg1"/>
                  </a:solidFill>
                  <a:latin typeface="Calibri" panose="020F0502020204030204"/>
                  <a:cs typeface="Calibri" panose="020F0502020204030204"/>
                </a:rPr>
                <a:t>have </a:t>
              </a:r>
              <a:r>
                <a:rPr sz="2800" i="1" spc="-40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seen Heads.</a:t>
              </a:r>
              <a:r>
                <a:rPr sz="2800" i="1" dirty="0">
                  <a:solidFill>
                    <a:schemeClr val="bg1"/>
                  </a:solidFill>
                  <a:latin typeface="Calibri" panose="020F0502020204030204"/>
                  <a:cs typeface="Calibri" panose="020F0502020204030204"/>
                </a:rPr>
                <a:t> I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0" name="object 29"/>
            <p:cNvSpPr/>
            <p:nvPr/>
          </p:nvSpPr>
          <p:spPr>
            <a:xfrm>
              <a:off x="9890" y="2904"/>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31" name="object 30"/>
            <p:cNvSpPr txBox="1"/>
            <p:nvPr/>
          </p:nvSpPr>
          <p:spPr>
            <a:xfrm>
              <a:off x="10445" y="3209"/>
              <a:ext cx="244" cy="451"/>
            </a:xfrm>
            <a:prstGeom prst="rect">
              <a:avLst/>
            </a:prstGeom>
          </p:spPr>
          <p:txBody>
            <a:bodyPr vert="horz" wrap="square" lIns="0" tIns="13335" rIns="0" bIns="0" rtlCol="0">
              <a:spAutoFit/>
            </a:bodyPr>
            <a:p>
              <a:pPr marL="12700">
                <a:lnSpc>
                  <a:spcPct val="100000"/>
                </a:lnSpc>
                <a:spcBef>
                  <a:spcPts val="105"/>
                </a:spcBef>
              </a:pPr>
              <a:r>
                <a:rPr lang="en-US" sz="2800" dirty="0">
                  <a:solidFill>
                    <a:schemeClr val="bg1"/>
                  </a:solidFill>
                  <a:latin typeface="Calibri" panose="020F0502020204030204"/>
                  <a:cs typeface="Calibri" panose="020F0502020204030204"/>
                </a:rPr>
                <a:t>1</a:t>
              </a:r>
              <a:endParaRPr lang="en-US" sz="2800" dirty="0">
                <a:solidFill>
                  <a:schemeClr val="bg1"/>
                </a:solidFill>
                <a:latin typeface="Calibri" panose="020F0502020204030204"/>
                <a:cs typeface="Calibri" panose="020F0502020204030204"/>
              </a:endParaRPr>
            </a:p>
          </p:txBody>
        </p:sp>
        <p:sp>
          <p:nvSpPr>
            <p:cNvPr id="32" name="object 31"/>
            <p:cNvSpPr txBox="1"/>
            <p:nvPr/>
          </p:nvSpPr>
          <p:spPr>
            <a:xfrm>
              <a:off x="2251" y="3198"/>
              <a:ext cx="1876" cy="451"/>
            </a:xfrm>
            <a:prstGeom prst="rect">
              <a:avLst/>
            </a:prstGeom>
          </p:spPr>
          <p:txBody>
            <a:bodyPr vert="horz" wrap="square" lIns="0" tIns="12700" rIns="0" bIns="0" rtlCol="0">
              <a:spAutoFit/>
            </a:bodyPr>
            <a:p>
              <a:pPr marL="12700">
                <a:lnSpc>
                  <a:spcPct val="100000"/>
                </a:lnSpc>
                <a:spcBef>
                  <a:spcPts val="100"/>
                </a:spcBef>
              </a:pPr>
              <a:r>
                <a:rPr sz="2800" i="1" dirty="0">
                  <a:solidFill>
                    <a:schemeClr val="bg1"/>
                  </a:solidFill>
                  <a:latin typeface="Calibri" panose="020F0502020204030204"/>
                  <a:cs typeface="Calibri" panose="020F0502020204030204"/>
                </a:rPr>
                <a:t>I</a:t>
              </a:r>
              <a:r>
                <a:rPr sz="2800" i="1" spc="-3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2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3" name="object 32"/>
            <p:cNvSpPr txBox="1"/>
            <p:nvPr/>
          </p:nvSpPr>
          <p:spPr>
            <a:xfrm>
              <a:off x="13103" y="2472"/>
              <a:ext cx="1827" cy="451"/>
            </a:xfrm>
            <a:prstGeom prst="rect">
              <a:avLst/>
            </a:prstGeom>
          </p:spPr>
          <p:txBody>
            <a:bodyPr vert="horz" wrap="square" lIns="0" tIns="12700" rIns="0" bIns="0" rtlCol="0">
              <a:spAutoFit/>
            </a:bodyPr>
            <a:p>
              <a:pPr marL="12700">
                <a:lnSpc>
                  <a:spcPct val="100000"/>
                </a:lnSpc>
                <a:spcBef>
                  <a:spcPts val="100"/>
                </a:spcBef>
              </a:pPr>
              <a:r>
                <a:rPr sz="2800" b="1" dirty="0">
                  <a:solidFill>
                    <a:schemeClr val="bg1"/>
                  </a:solidFill>
                  <a:latin typeface="Calibri" panose="020F0502020204030204"/>
                  <a:cs typeface="Calibri" panose="020F0502020204030204"/>
                </a:rPr>
                <a:t>I</a:t>
              </a:r>
              <a:r>
                <a:rPr sz="2800" b="1" spc="-10" dirty="0">
                  <a:solidFill>
                    <a:schemeClr val="bg1"/>
                  </a:solidFill>
                  <a:latin typeface="Calibri" panose="020F0502020204030204"/>
                  <a:cs typeface="Calibri" panose="020F0502020204030204"/>
                </a:rPr>
                <a:t>n</a:t>
              </a:r>
              <a:r>
                <a:rPr sz="2800" b="1" spc="-30" dirty="0">
                  <a:solidFill>
                    <a:schemeClr val="bg1"/>
                  </a:solidFill>
                  <a:latin typeface="Calibri" panose="020F0502020204030204"/>
                  <a:cs typeface="Calibri" panose="020F0502020204030204"/>
                </a:rPr>
                <a:t>f</a:t>
              </a:r>
              <a:r>
                <a:rPr sz="2800" b="1" dirty="0">
                  <a:solidFill>
                    <a:schemeClr val="bg1"/>
                  </a:solidFill>
                  <a:latin typeface="Calibri" panose="020F0502020204030204"/>
                  <a:cs typeface="Calibri" panose="020F0502020204030204"/>
                </a:rPr>
                <a:t>orm</a:t>
              </a:r>
              <a:r>
                <a:rPr sz="2800" b="1" spc="-15" dirty="0">
                  <a:solidFill>
                    <a:schemeClr val="bg1"/>
                  </a:solidFill>
                  <a:latin typeface="Calibri" panose="020F0502020204030204"/>
                  <a:cs typeface="Calibri" panose="020F0502020204030204"/>
                </a:rPr>
                <a:t>a</a:t>
              </a:r>
              <a:r>
                <a:rPr sz="2800" b="1" dirty="0">
                  <a:solidFill>
                    <a:schemeClr val="bg1"/>
                  </a:solidFill>
                  <a:latin typeface="Calibri" panose="020F0502020204030204"/>
                  <a:cs typeface="Calibri" panose="020F0502020204030204"/>
                </a:rPr>
                <a:t>tion</a:t>
              </a:r>
              <a:endParaRPr sz="2800" b="1" dirty="0">
                <a:solidFill>
                  <a:schemeClr val="bg1"/>
                </a:solidFill>
                <a:latin typeface="Calibri" panose="020F0502020204030204"/>
                <a:cs typeface="Calibri" panose="020F0502020204030204"/>
              </a:endParaRPr>
            </a:p>
          </p:txBody>
        </p:sp>
        <p:sp>
          <p:nvSpPr>
            <p:cNvPr id="34" name="object 33"/>
            <p:cNvSpPr txBox="1"/>
            <p:nvPr/>
          </p:nvSpPr>
          <p:spPr>
            <a:xfrm>
              <a:off x="13108" y="2904"/>
              <a:ext cx="1817" cy="889"/>
            </a:xfrm>
            <a:prstGeom prst="rect">
              <a:avLst/>
            </a:prstGeom>
          </p:spPr>
          <p:txBody>
            <a:bodyPr vert="horz" wrap="square" lIns="0" tIns="12700" rIns="0" bIns="0" rtlCol="0">
              <a:spAutoFit/>
            </a:bodyPr>
            <a:p>
              <a:pPr marL="12700" marR="5080" indent="137160">
                <a:lnSpc>
                  <a:spcPct val="100000"/>
                </a:lnSpc>
                <a:spcBef>
                  <a:spcPts val="100"/>
                </a:spcBef>
              </a:pPr>
              <a:r>
                <a:rPr sz="2800" b="1" dirty="0">
                  <a:solidFill>
                    <a:schemeClr val="bg1"/>
                  </a:solidFill>
                  <a:latin typeface="Calibri" panose="020F0502020204030204"/>
                  <a:cs typeface="Calibri" panose="020F0502020204030204"/>
                </a:rPr>
                <a:t>has been </a:t>
              </a:r>
              <a:r>
                <a:rPr sz="2800" b="1" spc="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a</a:t>
              </a:r>
              <a:r>
                <a:rPr sz="2800" b="1" spc="5" dirty="0">
                  <a:solidFill>
                    <a:schemeClr val="bg1"/>
                  </a:solidFill>
                  <a:latin typeface="Calibri" panose="020F0502020204030204"/>
                  <a:cs typeface="Calibri" panose="020F0502020204030204"/>
                </a:rPr>
                <a:t>g</a:t>
              </a:r>
              <a:r>
                <a:rPr sz="2800" b="1" spc="-5" dirty="0">
                  <a:solidFill>
                    <a:schemeClr val="bg1"/>
                  </a:solidFill>
                  <a:latin typeface="Calibri" panose="020F0502020204030204"/>
                  <a:cs typeface="Calibri" panose="020F0502020204030204"/>
                </a:rPr>
                <a:t>g</a:t>
              </a:r>
              <a:r>
                <a:rPr sz="2800" b="1" spc="-30" dirty="0">
                  <a:solidFill>
                    <a:schemeClr val="bg1"/>
                  </a:solidFill>
                  <a:latin typeface="Calibri" panose="020F0502020204030204"/>
                  <a:cs typeface="Calibri" panose="020F0502020204030204"/>
                </a:rPr>
                <a:t>r</a:t>
              </a:r>
              <a:r>
                <a:rPr sz="2800" b="1" dirty="0">
                  <a:solidFill>
                    <a:schemeClr val="bg1"/>
                  </a:solidFill>
                  <a:latin typeface="Calibri" panose="020F0502020204030204"/>
                  <a:cs typeface="Calibri" panose="020F0502020204030204"/>
                </a:rPr>
                <a:t>e</a:t>
              </a:r>
              <a:r>
                <a:rPr sz="2800" b="1" spc="-40" dirty="0">
                  <a:solidFill>
                    <a:schemeClr val="bg1"/>
                  </a:solidFill>
                  <a:latin typeface="Calibri" panose="020F0502020204030204"/>
                  <a:cs typeface="Calibri" panose="020F0502020204030204"/>
                </a:rPr>
                <a:t>g</a:t>
              </a:r>
              <a:r>
                <a:rPr sz="2800" b="1" spc="-15" dirty="0">
                  <a:solidFill>
                    <a:schemeClr val="bg1"/>
                  </a:solidFill>
                  <a:latin typeface="Calibri" panose="020F0502020204030204"/>
                  <a:cs typeface="Calibri" panose="020F0502020204030204"/>
                </a:rPr>
                <a:t>a</a:t>
              </a:r>
              <a:r>
                <a:rPr sz="2800" b="1" spc="-25" dirty="0">
                  <a:solidFill>
                    <a:schemeClr val="bg1"/>
                  </a:solidFill>
                  <a:latin typeface="Calibri" panose="020F0502020204030204"/>
                  <a:cs typeface="Calibri" panose="020F0502020204030204"/>
                </a:rPr>
                <a:t>t</a:t>
              </a:r>
              <a:r>
                <a:rPr sz="2800" b="1" dirty="0">
                  <a:solidFill>
                    <a:schemeClr val="bg1"/>
                  </a:solidFill>
                  <a:latin typeface="Calibri" panose="020F0502020204030204"/>
                  <a:cs typeface="Calibri" panose="020F0502020204030204"/>
                </a:rPr>
                <a:t>ed!</a:t>
              </a:r>
              <a:endParaRPr sz="2800" b="1" dirty="0">
                <a:solidFill>
                  <a:schemeClr val="bg1"/>
                </a:solidFill>
                <a:latin typeface="Calibri" panose="020F0502020204030204"/>
                <a:cs typeface="Calibri" panose="020F0502020204030204"/>
              </a:endParaRPr>
            </a:p>
          </p:txBody>
        </p:sp>
        <p:sp>
          <p:nvSpPr>
            <p:cNvPr id="35" name="object 34"/>
            <p:cNvSpPr txBox="1"/>
            <p:nvPr/>
          </p:nvSpPr>
          <p:spPr>
            <a:xfrm>
              <a:off x="12396" y="6993"/>
              <a:ext cx="4297" cy="1766"/>
            </a:xfrm>
            <a:prstGeom prst="rect">
              <a:avLst/>
            </a:prstGeom>
          </p:spPr>
          <p:txBody>
            <a:bodyPr vert="horz" wrap="square" lIns="0" tIns="12700" rIns="0" bIns="0" rtlCol="0">
              <a:spAutoFit/>
            </a:bodyPr>
            <a:p>
              <a:pPr algn="ctr">
                <a:lnSpc>
                  <a:spcPct val="100000"/>
                </a:lnSpc>
                <a:spcBef>
                  <a:spcPts val="100"/>
                </a:spcBef>
              </a:pPr>
              <a:r>
                <a:rPr sz="2800" dirty="0">
                  <a:solidFill>
                    <a:schemeClr val="bg1"/>
                  </a:solidFill>
                  <a:latin typeface="Calibri" panose="020F0502020204030204"/>
                  <a:cs typeface="Calibri" panose="020F0502020204030204"/>
                </a:rPr>
                <a:t>Blue</a:t>
              </a:r>
              <a:r>
                <a:rPr sz="2800" spc="-15" dirty="0">
                  <a:solidFill>
                    <a:schemeClr val="bg1"/>
                  </a:solidFill>
                  <a:latin typeface="Calibri" panose="020F0502020204030204"/>
                  <a:cs typeface="Calibri" panose="020F0502020204030204"/>
                </a:rPr>
                <a:t> </a:t>
              </a:r>
              <a:r>
                <a:rPr sz="2800" spc="-20" dirty="0">
                  <a:solidFill>
                    <a:schemeClr val="bg1"/>
                  </a:solidFill>
                  <a:latin typeface="Calibri" panose="020F0502020204030204"/>
                  <a:cs typeface="Calibri" panose="020F0502020204030204"/>
                </a:rPr>
                <a:t>takes</a:t>
              </a:r>
              <a:r>
                <a:rPr sz="2800" spc="-10"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most</a:t>
              </a:r>
              <a:r>
                <a:rPr sz="2800" spc="-15"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of</a:t>
              </a:r>
              <a:r>
                <a:rPr sz="2800" spc="-2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the</a:t>
              </a:r>
              <a:r>
                <a:rPr sz="2800" spc="-5" dirty="0">
                  <a:solidFill>
                    <a:schemeClr val="bg1"/>
                  </a:solidFill>
                  <a:latin typeface="Calibri" panose="020F0502020204030204"/>
                  <a:cs typeface="Calibri" panose="020F0502020204030204"/>
                </a:rPr>
                <a:t> spoils.</a:t>
              </a:r>
              <a:endParaRPr sz="2800">
                <a:solidFill>
                  <a:schemeClr val="bg1"/>
                </a:solidFill>
                <a:latin typeface="Calibri" panose="020F0502020204030204"/>
                <a:cs typeface="Calibri" panose="020F0502020204030204"/>
              </a:endParaRPr>
            </a:p>
            <a:p>
              <a:pPr marL="635" algn="ctr">
                <a:lnSpc>
                  <a:spcPct val="100000"/>
                </a:lnSpc>
              </a:pPr>
              <a:r>
                <a:rPr sz="2800" dirty="0">
                  <a:solidFill>
                    <a:schemeClr val="bg1"/>
                  </a:solidFill>
                  <a:latin typeface="Calibri" panose="020F0502020204030204"/>
                  <a:cs typeface="Calibri" panose="020F0502020204030204"/>
                </a:rPr>
                <a:t>Is</a:t>
              </a:r>
              <a:r>
                <a:rPr sz="2800" spc="-35"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this</a:t>
              </a:r>
              <a:r>
                <a:rPr sz="2800" spc="-25"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fair?</a:t>
              </a:r>
              <a:endParaRPr sz="2800">
                <a:solidFill>
                  <a:schemeClr val="bg1"/>
                </a:solidFill>
                <a:latin typeface="Calibri" panose="020F0502020204030204"/>
                <a:cs typeface="Calibri" panose="020F0502020204030204"/>
              </a:endParaRPr>
            </a:p>
            <a:p>
              <a:pPr marL="1270" algn="ctr">
                <a:lnSpc>
                  <a:spcPct val="100000"/>
                </a:lnSpc>
              </a:pPr>
              <a:r>
                <a:rPr sz="2800" spc="-5" dirty="0">
                  <a:solidFill>
                    <a:schemeClr val="bg1"/>
                  </a:solidFill>
                  <a:latin typeface="Calibri" panose="020F0502020204030204"/>
                  <a:cs typeface="Calibri" panose="020F0502020204030204"/>
                </a:rPr>
                <a:t>Incentive</a:t>
              </a:r>
              <a:r>
                <a:rPr sz="2800" spc="-10" dirty="0">
                  <a:solidFill>
                    <a:schemeClr val="bg1"/>
                  </a:solidFill>
                  <a:latin typeface="Calibri" panose="020F0502020204030204"/>
                  <a:cs typeface="Calibri" panose="020F0502020204030204"/>
                </a:rPr>
                <a:t> to</a:t>
              </a:r>
              <a:r>
                <a:rPr sz="2800" spc="-15"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wait?</a:t>
              </a:r>
              <a:r>
                <a:rPr sz="2800" spc="20"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Who</a:t>
              </a:r>
              <a:r>
                <a:rPr sz="2800"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will</a:t>
              </a:r>
              <a:endParaRPr sz="2800">
                <a:solidFill>
                  <a:schemeClr val="bg1"/>
                </a:solidFill>
                <a:latin typeface="Calibri" panose="020F0502020204030204"/>
                <a:cs typeface="Calibri" panose="020F0502020204030204"/>
              </a:endParaRPr>
            </a:p>
            <a:p>
              <a:pPr marL="1270" algn="ctr">
                <a:lnSpc>
                  <a:spcPct val="100000"/>
                </a:lnSpc>
              </a:pPr>
              <a:r>
                <a:rPr sz="2800" spc="-15" dirty="0">
                  <a:solidFill>
                    <a:schemeClr val="bg1"/>
                  </a:solidFill>
                  <a:latin typeface="Calibri" panose="020F0502020204030204"/>
                  <a:cs typeface="Calibri" panose="020F0502020204030204"/>
                </a:rPr>
                <a:t>cave</a:t>
              </a:r>
              <a:r>
                <a:rPr sz="2800" spc="-45" dirty="0">
                  <a:solidFill>
                    <a:schemeClr val="bg1"/>
                  </a:solidFill>
                  <a:latin typeface="Calibri" panose="020F0502020204030204"/>
                  <a:cs typeface="Calibri" panose="020F0502020204030204"/>
                </a:rPr>
                <a:t> </a:t>
              </a:r>
              <a:r>
                <a:rPr sz="2800" spc="-15" dirty="0">
                  <a:solidFill>
                    <a:schemeClr val="bg1"/>
                  </a:solidFill>
                  <a:latin typeface="Calibri" panose="020F0502020204030204"/>
                  <a:cs typeface="Calibri" panose="020F0502020204030204"/>
                </a:rPr>
                <a:t>first?</a:t>
              </a:r>
              <a:endParaRPr sz="2800" spc="-15" dirty="0">
                <a:solidFill>
                  <a:schemeClr val="bg1"/>
                </a:solidFill>
                <a:latin typeface="Calibri" panose="020F0502020204030204"/>
                <a:cs typeface="Calibri" panose="020F0502020204030204"/>
              </a:endParaRPr>
            </a:p>
          </p:txBody>
        </p:sp>
        <p:sp>
          <p:nvSpPr>
            <p:cNvPr id="36" name="object 35"/>
            <p:cNvSpPr txBox="1"/>
            <p:nvPr/>
          </p:nvSpPr>
          <p:spPr>
            <a:xfrm>
              <a:off x="5158" y="7173"/>
              <a:ext cx="2545" cy="451"/>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.51)</a:t>
              </a:r>
              <a:r>
                <a:rPr sz="2800" spc="-5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a:t>
              </a:r>
              <a:endParaRPr sz="2800" dirty="0">
                <a:solidFill>
                  <a:schemeClr val="bg1"/>
                </a:solidFill>
                <a:latin typeface="Calibri" panose="020F0502020204030204"/>
                <a:cs typeface="Calibri" panose="020F0502020204030204"/>
              </a:endParaRPr>
            </a:p>
          </p:txBody>
        </p:sp>
        <p:sp>
          <p:nvSpPr>
            <p:cNvPr id="37" name="object 36"/>
            <p:cNvSpPr txBox="1"/>
            <p:nvPr/>
          </p:nvSpPr>
          <p:spPr>
            <a:xfrm>
              <a:off x="9305" y="7176"/>
              <a:ext cx="2149" cy="451"/>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ln(1)</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.51)</a:t>
              </a:r>
              <a:endParaRPr sz="2800" dirty="0">
                <a:solidFill>
                  <a:schemeClr val="bg1"/>
                </a:solidFill>
                <a:latin typeface="Calibri" panose="020F0502020204030204"/>
                <a:cs typeface="Calibri" panose="020F0502020204030204"/>
              </a:endParaRPr>
            </a:p>
          </p:txBody>
        </p:sp>
      </p:grpSp>
      <p:sp>
        <p:nvSpPr>
          <p:cNvPr id="41" name="文本框 40"/>
          <p:cNvSpPr txBox="1"/>
          <p:nvPr/>
        </p:nvSpPr>
        <p:spPr>
          <a:xfrm>
            <a:off x="1532890" y="10001250"/>
            <a:ext cx="14331315" cy="1076325"/>
          </a:xfrm>
          <a:prstGeom prst="rect">
            <a:avLst/>
          </a:prstGeom>
          <a:noFill/>
        </p:spPr>
        <p:txBody>
          <a:bodyPr wrap="square" rtlCol="0">
            <a:spAutoFit/>
          </a:bodyPr>
          <a:p>
            <a:r>
              <a:rPr lang="zh-CN" altLang="en-US" sz="3200">
                <a:solidFill>
                  <a:schemeClr val="bg1"/>
                </a:solidFill>
                <a:latin typeface="微软雅黑" panose="020B0503020204020204" charset="-122"/>
                <a:ea typeface="微软雅黑" panose="020B0503020204020204" charset="-122"/>
              </a:rPr>
              <a:t>假如</a:t>
            </a:r>
            <a:r>
              <a:rPr lang="en-US" altLang="zh-CN" sz="3200">
                <a:solidFill>
                  <a:schemeClr val="bg1"/>
                </a:solidFill>
                <a:latin typeface="微软雅黑" panose="020B0503020204020204" charset="-122"/>
                <a:ea typeface="微软雅黑" panose="020B0503020204020204" charset="-122"/>
              </a:rPr>
              <a:t> Alice </a:t>
            </a:r>
            <a:r>
              <a:rPr lang="zh-CN" altLang="en-US" sz="3200">
                <a:solidFill>
                  <a:schemeClr val="bg1"/>
                </a:solidFill>
                <a:latin typeface="微软雅黑" panose="020B0503020204020204" charset="-122"/>
                <a:ea typeface="微软雅黑" panose="020B0503020204020204" charset="-122"/>
              </a:rPr>
              <a:t>率先预测看到花的概率为</a:t>
            </a:r>
            <a:r>
              <a:rPr lang="en-US" altLang="zh-CN" sz="3200">
                <a:solidFill>
                  <a:schemeClr val="bg1"/>
                </a:solidFill>
                <a:latin typeface="微软雅黑" panose="020B0503020204020204" charset="-122"/>
                <a:ea typeface="微软雅黑" panose="020B0503020204020204" charset="-122"/>
              </a:rPr>
              <a:t> 0.51 </a:t>
            </a:r>
            <a:endParaRPr lang="en-US" altLang="zh-CN" sz="3200">
              <a:solidFill>
                <a:schemeClr val="bg1"/>
              </a:solidFill>
              <a:latin typeface="微软雅黑" panose="020B0503020204020204" charset="-122"/>
              <a:ea typeface="微软雅黑" panose="020B0503020204020204" charset="-122"/>
            </a:endParaRPr>
          </a:p>
          <a:p>
            <a:r>
              <a:rPr lang="zh-CN" altLang="en-US" sz="3200">
                <a:solidFill>
                  <a:schemeClr val="bg1"/>
                </a:solidFill>
                <a:latin typeface="微软雅黑" panose="020B0503020204020204" charset="-122"/>
                <a:ea typeface="微软雅黑" panose="020B0503020204020204" charset="-122"/>
              </a:rPr>
              <a:t>而</a:t>
            </a:r>
            <a:r>
              <a:rPr lang="en-US" altLang="zh-CN" sz="3200">
                <a:solidFill>
                  <a:schemeClr val="bg1"/>
                </a:solidFill>
                <a:latin typeface="微软雅黑" panose="020B0503020204020204" charset="-122"/>
                <a:ea typeface="微软雅黑" panose="020B0503020204020204" charset="-122"/>
              </a:rPr>
              <a:t> Bob </a:t>
            </a:r>
            <a:r>
              <a:rPr lang="zh-CN" altLang="en-US" sz="3200">
                <a:solidFill>
                  <a:schemeClr val="bg1"/>
                </a:solidFill>
                <a:latin typeface="微软雅黑" panose="020B0503020204020204" charset="-122"/>
                <a:ea typeface="微软雅黑" panose="020B0503020204020204" charset="-122"/>
              </a:rPr>
              <a:t>接收到这个信息后认为自己可以趁机</a:t>
            </a:r>
            <a:r>
              <a:rPr lang="zh-CN" altLang="en-US" sz="3200">
                <a:solidFill>
                  <a:schemeClr val="bg1"/>
                </a:solidFill>
                <a:latin typeface="微软雅黑" panose="020B0503020204020204" charset="-122"/>
                <a:ea typeface="微软雅黑" panose="020B0503020204020204" charset="-122"/>
              </a:rPr>
              <a:t>赚一笔。</a:t>
            </a:r>
            <a:endParaRPr lang="zh-CN" altLang="en-US" sz="320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a:t>
            </a:r>
            <a:r>
              <a:rPr lang="zh-CN" altLang="en-US" sz="4000" b="1">
                <a:solidFill>
                  <a:schemeClr val="bg1"/>
                </a:solidFill>
                <a:latin typeface="微软雅黑" panose="020B0503020204020204" charset="-122"/>
                <a:ea typeface="微软雅黑" panose="020B0503020204020204" charset="-122"/>
              </a:rPr>
              <a:t>可能存在的问题</a:t>
            </a:r>
            <a:endParaRPr lang="zh-CN" altLang="en-US" sz="4000" b="1">
              <a:solidFill>
                <a:schemeClr val="bg1"/>
              </a:solidFill>
              <a:latin typeface="微软雅黑" panose="020B0503020204020204" charset="-122"/>
              <a:ea typeface="微软雅黑" panose="020B0503020204020204" charset="-122"/>
            </a:endParaRPr>
          </a:p>
        </p:txBody>
      </p:sp>
      <p:sp>
        <p:nvSpPr>
          <p:cNvPr id="41" name="文本框 40"/>
          <p:cNvSpPr txBox="1"/>
          <p:nvPr/>
        </p:nvSpPr>
        <p:spPr>
          <a:xfrm>
            <a:off x="1532890" y="10001250"/>
            <a:ext cx="14331315" cy="1076325"/>
          </a:xfrm>
          <a:prstGeom prst="rect">
            <a:avLst/>
          </a:prstGeom>
          <a:noFill/>
        </p:spPr>
        <p:txBody>
          <a:bodyPr wrap="square" rtlCol="0">
            <a:spAutoFit/>
          </a:bodyPr>
          <a:p>
            <a:r>
              <a:rPr lang="zh-CN" altLang="en-US" sz="3200">
                <a:solidFill>
                  <a:schemeClr val="bg1"/>
                </a:solidFill>
                <a:latin typeface="微软雅黑" panose="020B0503020204020204" charset="-122"/>
                <a:ea typeface="微软雅黑" panose="020B0503020204020204" charset="-122"/>
              </a:rPr>
              <a:t>假如</a:t>
            </a:r>
            <a:r>
              <a:rPr lang="en-US" altLang="zh-CN" sz="3200">
                <a:solidFill>
                  <a:schemeClr val="bg1"/>
                </a:solidFill>
                <a:latin typeface="微软雅黑" panose="020B0503020204020204" charset="-122"/>
                <a:ea typeface="微软雅黑" panose="020B0503020204020204" charset="-122"/>
              </a:rPr>
              <a:t> Alice </a:t>
            </a:r>
            <a:r>
              <a:rPr lang="zh-CN" altLang="en-US" sz="3200">
                <a:solidFill>
                  <a:schemeClr val="bg1"/>
                </a:solidFill>
                <a:latin typeface="微软雅黑" panose="020B0503020204020204" charset="-122"/>
                <a:ea typeface="微软雅黑" panose="020B0503020204020204" charset="-122"/>
              </a:rPr>
              <a:t>接收到的信息是字，但是她选择压低概率</a:t>
            </a:r>
            <a:endParaRPr lang="en-US" altLang="zh-CN" sz="3200">
              <a:solidFill>
                <a:schemeClr val="bg1"/>
              </a:solidFill>
              <a:latin typeface="微软雅黑" panose="020B0503020204020204" charset="-122"/>
              <a:ea typeface="微软雅黑" panose="020B0503020204020204" charset="-122"/>
            </a:endParaRPr>
          </a:p>
          <a:p>
            <a:r>
              <a:rPr lang="zh-CN" altLang="en-US" sz="3200">
                <a:solidFill>
                  <a:schemeClr val="bg1"/>
                </a:solidFill>
                <a:latin typeface="微软雅黑" panose="020B0503020204020204" charset="-122"/>
                <a:ea typeface="微软雅黑" panose="020B0503020204020204" charset="-122"/>
              </a:rPr>
              <a:t>而</a:t>
            </a:r>
            <a:r>
              <a:rPr lang="en-US" altLang="zh-CN" sz="3200">
                <a:solidFill>
                  <a:schemeClr val="bg1"/>
                </a:solidFill>
                <a:latin typeface="微软雅黑" panose="020B0503020204020204" charset="-122"/>
                <a:ea typeface="微软雅黑" panose="020B0503020204020204" charset="-122"/>
              </a:rPr>
              <a:t> Bob </a:t>
            </a:r>
            <a:r>
              <a:rPr lang="zh-CN" altLang="en-US" sz="3200">
                <a:solidFill>
                  <a:schemeClr val="bg1"/>
                </a:solidFill>
                <a:latin typeface="微软雅黑" panose="020B0503020204020204" charset="-122"/>
                <a:ea typeface="微软雅黑" panose="020B0503020204020204" charset="-122"/>
              </a:rPr>
              <a:t>接收到这个信息后认为自己可以趁机赚一笔，最终被</a:t>
            </a:r>
            <a:r>
              <a:rPr lang="en-US" altLang="zh-CN" sz="3200">
                <a:solidFill>
                  <a:schemeClr val="bg1"/>
                </a:solidFill>
                <a:latin typeface="微软雅黑" panose="020B0503020204020204" charset="-122"/>
                <a:ea typeface="微软雅黑" panose="020B0503020204020204" charset="-122"/>
              </a:rPr>
              <a:t> Alice </a:t>
            </a:r>
            <a:r>
              <a:rPr lang="zh-CN" altLang="en-US" sz="3200">
                <a:solidFill>
                  <a:schemeClr val="bg1"/>
                </a:solidFill>
                <a:latin typeface="微软雅黑" panose="020B0503020204020204" charset="-122"/>
                <a:ea typeface="微软雅黑" panose="020B0503020204020204" charset="-122"/>
              </a:rPr>
              <a:t>通吃。</a:t>
            </a:r>
            <a:endParaRPr lang="zh-CN" altLang="en-US" sz="3200">
              <a:solidFill>
                <a:schemeClr val="bg1"/>
              </a:solidFill>
              <a:latin typeface="微软雅黑" panose="020B0503020204020204" charset="-122"/>
              <a:ea typeface="微软雅黑" panose="020B0503020204020204" charset="-122"/>
            </a:endParaRPr>
          </a:p>
        </p:txBody>
      </p:sp>
      <p:grpSp>
        <p:nvGrpSpPr>
          <p:cNvPr id="49" name="组合 48"/>
          <p:cNvGrpSpPr/>
          <p:nvPr/>
        </p:nvGrpSpPr>
        <p:grpSpPr>
          <a:xfrm>
            <a:off x="460375" y="3617595"/>
            <a:ext cx="19553470" cy="5395305"/>
            <a:chOff x="124" y="2436"/>
            <a:chExt cx="16501" cy="4553"/>
          </a:xfrm>
        </p:grpSpPr>
        <p:sp>
          <p:nvSpPr>
            <p:cNvPr id="1" name="object 3"/>
            <p:cNvSpPr/>
            <p:nvPr/>
          </p:nvSpPr>
          <p:spPr>
            <a:xfrm>
              <a:off x="6928" y="5455"/>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2" name="object 4"/>
            <p:cNvGrpSpPr/>
            <p:nvPr/>
          </p:nvGrpSpPr>
          <p:grpSpPr>
            <a:xfrm>
              <a:off x="10224" y="4757"/>
              <a:ext cx="735" cy="1861"/>
              <a:chOff x="6492240" y="3020567"/>
              <a:chExt cx="466725" cy="1181735"/>
            </a:xfrm>
          </p:grpSpPr>
          <p:sp>
            <p:nvSpPr>
              <p:cNvPr id="38"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40"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42"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43"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44"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45" name="object 10"/>
            <p:cNvGrpSpPr/>
            <p:nvPr/>
          </p:nvGrpSpPr>
          <p:grpSpPr>
            <a:xfrm>
              <a:off x="5957" y="4762"/>
              <a:ext cx="735" cy="1853"/>
              <a:chOff x="3782567" y="3023616"/>
              <a:chExt cx="466725" cy="1176655"/>
            </a:xfrm>
          </p:grpSpPr>
          <p:sp>
            <p:nvSpPr>
              <p:cNvPr id="46" name="object 11"/>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47" name="object 12"/>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48" name="object 13"/>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50" name="object 14"/>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51" name="object 15"/>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52" name="object 16"/>
            <p:cNvSpPr/>
            <p:nvPr/>
          </p:nvSpPr>
          <p:spPr>
            <a:xfrm>
              <a:off x="5129" y="2904"/>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53" name="object 17"/>
            <p:cNvSpPr txBox="1"/>
            <p:nvPr/>
          </p:nvSpPr>
          <p:spPr>
            <a:xfrm>
              <a:off x="5582" y="3214"/>
              <a:ext cx="547" cy="37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.49</a:t>
              </a:r>
              <a:endParaRPr sz="2800" spc="-5" dirty="0">
                <a:solidFill>
                  <a:schemeClr val="bg1"/>
                </a:solidFill>
                <a:latin typeface="Calibri" panose="020F0502020204030204"/>
                <a:cs typeface="Calibri" panose="020F0502020204030204"/>
              </a:endParaRPr>
            </a:p>
          </p:txBody>
        </p:sp>
        <p:sp>
          <p:nvSpPr>
            <p:cNvPr id="54" name="object 18"/>
            <p:cNvSpPr/>
            <p:nvPr/>
          </p:nvSpPr>
          <p:spPr>
            <a:xfrm>
              <a:off x="2716" y="5462"/>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sp>
          <p:nvSpPr>
            <p:cNvPr id="55" name="object 19"/>
            <p:cNvSpPr txBox="1"/>
            <p:nvPr/>
          </p:nvSpPr>
          <p:spPr>
            <a:xfrm>
              <a:off x="124" y="5310"/>
              <a:ext cx="2172" cy="374"/>
            </a:xfrm>
            <a:prstGeom prst="rect">
              <a:avLst/>
            </a:prstGeom>
          </p:spPr>
          <p:txBody>
            <a:bodyPr vert="horz" wrap="square" lIns="0" tIns="12700" rIns="0" bIns="0" rtlCol="0">
              <a:spAutoFit/>
            </a:bodyPr>
            <a:p>
              <a:pPr marL="12700">
                <a:lnSpc>
                  <a:spcPct val="100000"/>
                </a:lnSpc>
                <a:spcBef>
                  <a:spcPts val="100"/>
                </a:spcBef>
              </a:pPr>
              <a:r>
                <a:rPr sz="2800" spc="-10" dirty="0">
                  <a:solidFill>
                    <a:schemeClr val="bg1"/>
                  </a:solidFill>
                  <a:latin typeface="Calibri" panose="020F0502020204030204"/>
                  <a:cs typeface="Calibri" panose="020F0502020204030204"/>
                </a:rPr>
                <a:t>Initialized</a:t>
              </a:r>
              <a:r>
                <a:rPr sz="2800"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at</a:t>
              </a:r>
              <a:r>
                <a:rPr sz="2800" spc="-40" dirty="0">
                  <a:solidFill>
                    <a:schemeClr val="bg1"/>
                  </a:solidFill>
                  <a:latin typeface="Calibri" panose="020F0502020204030204"/>
                  <a:cs typeface="Calibri" panose="020F0502020204030204"/>
                </a:rPr>
                <a:t> </a:t>
              </a:r>
              <a:r>
                <a:rPr lang="en-US" sz="2800" spc="-40"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grpSp>
          <p:nvGrpSpPr>
            <p:cNvPr id="56" name="object 20"/>
            <p:cNvGrpSpPr/>
            <p:nvPr/>
          </p:nvGrpSpPr>
          <p:grpSpPr>
            <a:xfrm>
              <a:off x="6682" y="2436"/>
              <a:ext cx="3459" cy="2290"/>
              <a:chOff x="4243152" y="1546649"/>
              <a:chExt cx="2196465" cy="1454150"/>
            </a:xfrm>
          </p:grpSpPr>
          <p:sp>
            <p:nvSpPr>
              <p:cNvPr id="57" name="object 21"/>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58" name="object 22"/>
              <p:cNvPicPr/>
              <p:nvPr/>
            </p:nvPicPr>
            <p:blipFill>
              <a:blip r:embed="rId3" cstate="print"/>
              <a:stretch>
                <a:fillRect/>
              </a:stretch>
            </p:blipFill>
            <p:spPr>
              <a:xfrm>
                <a:off x="5984748" y="2653537"/>
                <a:ext cx="454532" cy="346963"/>
              </a:xfrm>
              <a:prstGeom prst="rect">
                <a:avLst/>
              </a:prstGeom>
            </p:spPr>
          </p:pic>
        </p:grpSp>
        <p:grpSp>
          <p:nvGrpSpPr>
            <p:cNvPr id="59" name="object 23"/>
            <p:cNvGrpSpPr/>
            <p:nvPr/>
          </p:nvGrpSpPr>
          <p:grpSpPr>
            <a:xfrm>
              <a:off x="1442" y="2617"/>
              <a:ext cx="3994" cy="2061"/>
              <a:chOff x="915534" y="1661991"/>
              <a:chExt cx="2536190" cy="1308735"/>
            </a:xfrm>
          </p:grpSpPr>
          <p:pic>
            <p:nvPicPr>
              <p:cNvPr id="60" name="object 24"/>
              <p:cNvPicPr/>
              <p:nvPr/>
            </p:nvPicPr>
            <p:blipFill>
              <a:blip r:embed="rId4" cstate="print"/>
              <a:stretch>
                <a:fillRect/>
              </a:stretch>
            </p:blipFill>
            <p:spPr>
              <a:xfrm>
                <a:off x="3384296" y="2902838"/>
                <a:ext cx="67309" cy="67310"/>
              </a:xfrm>
              <a:prstGeom prst="rect">
                <a:avLst/>
              </a:prstGeom>
            </p:spPr>
          </p:pic>
          <p:sp>
            <p:nvSpPr>
              <p:cNvPr id="61" name="object 25"/>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62" name="object 26"/>
              <p:cNvPicPr/>
              <p:nvPr/>
            </p:nvPicPr>
            <p:blipFill>
              <a:blip r:embed="rId5" cstate="print"/>
              <a:stretch>
                <a:fillRect/>
              </a:stretch>
            </p:blipFill>
            <p:spPr>
              <a:xfrm>
                <a:off x="3193541" y="2791841"/>
                <a:ext cx="134619" cy="134620"/>
              </a:xfrm>
              <a:prstGeom prst="rect">
                <a:avLst/>
              </a:prstGeom>
            </p:spPr>
          </p:pic>
          <p:pic>
            <p:nvPicPr>
              <p:cNvPr id="63" name="object 27"/>
              <p:cNvPicPr/>
              <p:nvPr/>
            </p:nvPicPr>
            <p:blipFill>
              <a:blip r:embed="rId6" cstate="print"/>
              <a:stretch>
                <a:fillRect/>
              </a:stretch>
            </p:blipFill>
            <p:spPr>
              <a:xfrm>
                <a:off x="2942336" y="2650997"/>
                <a:ext cx="201930" cy="201929"/>
              </a:xfrm>
              <a:prstGeom prst="rect">
                <a:avLst/>
              </a:prstGeom>
            </p:spPr>
          </p:pic>
        </p:grpSp>
        <p:sp>
          <p:nvSpPr>
            <p:cNvPr id="64" name="object 28"/>
            <p:cNvSpPr txBox="1"/>
            <p:nvPr/>
          </p:nvSpPr>
          <p:spPr>
            <a:xfrm>
              <a:off x="7179" y="2922"/>
              <a:ext cx="2180" cy="1101"/>
            </a:xfrm>
            <a:prstGeom prst="rect">
              <a:avLst/>
            </a:prstGeom>
          </p:spPr>
          <p:txBody>
            <a:bodyPr vert="horz" wrap="square" lIns="0" tIns="12700" rIns="0" bIns="0" rtlCol="0">
              <a:spAutoFit/>
            </a:bodyPr>
            <a:p>
              <a:pPr marL="55245" marR="5080" indent="-43180" algn="just">
                <a:lnSpc>
                  <a:spcPct val="100000"/>
                </a:lnSpc>
                <a:spcBef>
                  <a:spcPts val="100"/>
                </a:spcBef>
              </a:pPr>
              <a:r>
                <a:rPr sz="2800" i="1" spc="-15" dirty="0">
                  <a:solidFill>
                    <a:schemeClr val="bg1"/>
                  </a:solidFill>
                  <a:latin typeface="Calibri" panose="020F0502020204030204"/>
                  <a:cs typeface="Calibri" panose="020F0502020204030204"/>
                </a:rPr>
                <a:t>Red </a:t>
              </a:r>
              <a:r>
                <a:rPr sz="2800" i="1" spc="-10" dirty="0">
                  <a:solidFill>
                    <a:schemeClr val="bg1"/>
                  </a:solidFill>
                  <a:latin typeface="Calibri" panose="020F0502020204030204"/>
                  <a:cs typeface="Calibri" panose="020F0502020204030204"/>
                </a:rPr>
                <a:t>must </a:t>
              </a:r>
              <a:r>
                <a:rPr sz="2800" i="1" spc="-5" dirty="0">
                  <a:solidFill>
                    <a:schemeClr val="bg1"/>
                  </a:solidFill>
                  <a:latin typeface="Calibri" panose="020F0502020204030204"/>
                  <a:cs typeface="Calibri" panose="020F0502020204030204"/>
                </a:rPr>
                <a:t>have </a:t>
              </a:r>
              <a:r>
                <a:rPr sz="2800" i="1" spc="-40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seen Heads.</a:t>
              </a:r>
              <a:r>
                <a:rPr sz="2800" i="1" dirty="0">
                  <a:solidFill>
                    <a:schemeClr val="bg1"/>
                  </a:solidFill>
                  <a:latin typeface="Calibri" panose="020F0502020204030204"/>
                  <a:cs typeface="Calibri" panose="020F0502020204030204"/>
                </a:rPr>
                <a:t> I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65" name="object 29"/>
            <p:cNvSpPr/>
            <p:nvPr/>
          </p:nvSpPr>
          <p:spPr>
            <a:xfrm>
              <a:off x="9890" y="2904"/>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66" name="object 30"/>
            <p:cNvSpPr txBox="1"/>
            <p:nvPr/>
          </p:nvSpPr>
          <p:spPr>
            <a:xfrm>
              <a:off x="10445" y="3209"/>
              <a:ext cx="244" cy="375"/>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0</a:t>
              </a:r>
              <a:endParaRPr sz="2800" dirty="0">
                <a:solidFill>
                  <a:schemeClr val="bg1"/>
                </a:solidFill>
                <a:latin typeface="Calibri" panose="020F0502020204030204"/>
                <a:cs typeface="Calibri" panose="020F0502020204030204"/>
              </a:endParaRPr>
            </a:p>
          </p:txBody>
        </p:sp>
        <p:sp>
          <p:nvSpPr>
            <p:cNvPr id="67" name="object 31"/>
            <p:cNvSpPr txBox="1"/>
            <p:nvPr/>
          </p:nvSpPr>
          <p:spPr>
            <a:xfrm>
              <a:off x="1882" y="2861"/>
              <a:ext cx="2646" cy="1101"/>
            </a:xfrm>
            <a:prstGeom prst="rect">
              <a:avLst/>
            </a:prstGeom>
          </p:spPr>
          <p:txBody>
            <a:bodyPr vert="horz" wrap="square" lIns="0" tIns="12700" rIns="0" bIns="0" rtlCol="0">
              <a:spAutoFit/>
            </a:bodyPr>
            <a:p>
              <a:pPr marL="1270" algn="ctr">
                <a:lnSpc>
                  <a:spcPct val="100000"/>
                </a:lnSpc>
                <a:spcBef>
                  <a:spcPts val="100"/>
                </a:spcBef>
              </a:pPr>
              <a:r>
                <a:rPr sz="2800" i="1" dirty="0">
                  <a:solidFill>
                    <a:schemeClr val="bg1"/>
                  </a:solidFill>
                  <a:latin typeface="Calibri" panose="020F0502020204030204"/>
                  <a:cs typeface="Calibri" panose="020F0502020204030204"/>
                </a:rPr>
                <a:t>I</a:t>
              </a:r>
              <a:r>
                <a:rPr sz="2800" i="1" spc="-2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0" dirty="0">
                  <a:solidFill>
                    <a:schemeClr val="bg1"/>
                  </a:solidFill>
                  <a:latin typeface="Calibri" panose="020F0502020204030204"/>
                  <a:cs typeface="Calibri" panose="020F0502020204030204"/>
                </a:rPr>
                <a:t> </a:t>
              </a:r>
              <a:r>
                <a:rPr sz="2800" i="1" spc="-35" dirty="0">
                  <a:solidFill>
                    <a:schemeClr val="bg1"/>
                  </a:solidFill>
                  <a:latin typeface="Calibri" panose="020F0502020204030204"/>
                  <a:cs typeface="Calibri" panose="020F0502020204030204"/>
                </a:rPr>
                <a:t>Tails,</a:t>
              </a:r>
              <a:r>
                <a:rPr sz="2800" i="1" spc="-5" dirty="0">
                  <a:solidFill>
                    <a:schemeClr val="bg1"/>
                  </a:solidFill>
                  <a:latin typeface="Calibri" panose="020F0502020204030204"/>
                  <a:cs typeface="Calibri" panose="020F0502020204030204"/>
                </a:rPr>
                <a:t> but</a:t>
              </a:r>
              <a:endParaRPr sz="2800">
                <a:solidFill>
                  <a:schemeClr val="bg1"/>
                </a:solidFill>
                <a:latin typeface="Calibri" panose="020F0502020204030204"/>
                <a:cs typeface="Calibri" panose="020F0502020204030204"/>
              </a:endParaRPr>
            </a:p>
            <a:p>
              <a:pPr marL="12065" marR="5080" algn="ctr">
                <a:lnSpc>
                  <a:spcPct val="100000"/>
                </a:lnSpc>
              </a:pPr>
              <a:r>
                <a:rPr sz="2800" i="1" spc="-35" dirty="0">
                  <a:solidFill>
                    <a:schemeClr val="bg1"/>
                  </a:solidFill>
                  <a:latin typeface="Calibri" panose="020F0502020204030204"/>
                  <a:cs typeface="Calibri" panose="020F0502020204030204"/>
                </a:rPr>
                <a:t>I’m </a:t>
              </a:r>
              <a:r>
                <a:rPr sz="2800" i="1" spc="-5" dirty="0">
                  <a:solidFill>
                    <a:schemeClr val="bg1"/>
                  </a:solidFill>
                  <a:latin typeface="Calibri" panose="020F0502020204030204"/>
                  <a:cs typeface="Calibri" panose="020F0502020204030204"/>
                </a:rPr>
                <a:t>going </a:t>
              </a:r>
              <a:r>
                <a:rPr sz="2800" i="1" spc="-15" dirty="0">
                  <a:solidFill>
                    <a:schemeClr val="bg1"/>
                  </a:solidFill>
                  <a:latin typeface="Calibri" panose="020F0502020204030204"/>
                  <a:cs typeface="Calibri" panose="020F0502020204030204"/>
                </a:rPr>
                <a:t>to </a:t>
              </a:r>
              <a:r>
                <a:rPr sz="2800" i="1" spc="-20" dirty="0">
                  <a:solidFill>
                    <a:schemeClr val="bg1"/>
                  </a:solidFill>
                  <a:latin typeface="Calibri" panose="020F0502020204030204"/>
                  <a:cs typeface="Calibri" panose="020F0502020204030204"/>
                </a:rPr>
                <a:t>make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it look </a:t>
              </a:r>
              <a:r>
                <a:rPr sz="2800" i="1" spc="-20" dirty="0">
                  <a:solidFill>
                    <a:schemeClr val="bg1"/>
                  </a:solidFill>
                  <a:latin typeface="Calibri" panose="020F0502020204030204"/>
                  <a:cs typeface="Calibri" panose="020F0502020204030204"/>
                </a:rPr>
                <a:t>like </a:t>
              </a:r>
              <a:r>
                <a:rPr sz="2800" i="1" dirty="0">
                  <a:solidFill>
                    <a:schemeClr val="bg1"/>
                  </a:solidFill>
                  <a:latin typeface="Calibri" panose="020F0502020204030204"/>
                  <a:cs typeface="Calibri" panose="020F0502020204030204"/>
                </a:rPr>
                <a:t>I </a:t>
              </a:r>
              <a:r>
                <a:rPr sz="2800" i="1" spc="-5" dirty="0">
                  <a:solidFill>
                    <a:schemeClr val="bg1"/>
                  </a:solidFill>
                  <a:latin typeface="Calibri" panose="020F0502020204030204"/>
                  <a:cs typeface="Calibri" panose="020F0502020204030204"/>
                </a:rPr>
                <a:t>saw </a:t>
              </a:r>
              <a:r>
                <a:rPr sz="2800" i="1"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grpSp>
          <p:nvGrpSpPr>
            <p:cNvPr id="68" name="object 33"/>
            <p:cNvGrpSpPr/>
            <p:nvPr/>
          </p:nvGrpSpPr>
          <p:grpSpPr>
            <a:xfrm>
              <a:off x="15413" y="4752"/>
              <a:ext cx="735" cy="1853"/>
              <a:chOff x="9787128" y="3017520"/>
              <a:chExt cx="466725" cy="1176655"/>
            </a:xfrm>
          </p:grpSpPr>
          <p:sp>
            <p:nvSpPr>
              <p:cNvPr id="69" name="object 34"/>
              <p:cNvSpPr/>
              <p:nvPr/>
            </p:nvSpPr>
            <p:spPr>
              <a:xfrm>
                <a:off x="9791700" y="3322320"/>
                <a:ext cx="457200" cy="533400"/>
              </a:xfrm>
              <a:custGeom>
                <a:avLst/>
                <a:gdLst/>
                <a:ahLst/>
                <a:cxnLst/>
                <a:rect l="l" t="t" r="r" b="b"/>
                <a:pathLst>
                  <a:path w="457200" h="533400">
                    <a:moveTo>
                      <a:pt x="228600" y="0"/>
                    </a:moveTo>
                    <a:lnTo>
                      <a:pt x="182533" y="5417"/>
                    </a:lnTo>
                    <a:lnTo>
                      <a:pt x="139624" y="20954"/>
                    </a:lnTo>
                    <a:lnTo>
                      <a:pt x="100793" y="45541"/>
                    </a:lnTo>
                    <a:lnTo>
                      <a:pt x="66960" y="78104"/>
                    </a:lnTo>
                    <a:lnTo>
                      <a:pt x="39045" y="117574"/>
                    </a:lnTo>
                    <a:lnTo>
                      <a:pt x="17966" y="162877"/>
                    </a:lnTo>
                    <a:lnTo>
                      <a:pt x="4644" y="212943"/>
                    </a:lnTo>
                    <a:lnTo>
                      <a:pt x="0" y="266700"/>
                    </a:lnTo>
                    <a:lnTo>
                      <a:pt x="4644" y="320456"/>
                    </a:lnTo>
                    <a:lnTo>
                      <a:pt x="17966" y="370522"/>
                    </a:lnTo>
                    <a:lnTo>
                      <a:pt x="39045" y="415825"/>
                    </a:lnTo>
                    <a:lnTo>
                      <a:pt x="66960" y="455294"/>
                    </a:lnTo>
                    <a:lnTo>
                      <a:pt x="100793" y="487858"/>
                    </a:lnTo>
                    <a:lnTo>
                      <a:pt x="139624" y="512444"/>
                    </a:lnTo>
                    <a:lnTo>
                      <a:pt x="182533" y="527982"/>
                    </a:lnTo>
                    <a:lnTo>
                      <a:pt x="228600" y="533399"/>
                    </a:lnTo>
                    <a:lnTo>
                      <a:pt x="274666" y="527982"/>
                    </a:lnTo>
                    <a:lnTo>
                      <a:pt x="317575" y="512444"/>
                    </a:lnTo>
                    <a:lnTo>
                      <a:pt x="356406" y="487858"/>
                    </a:lnTo>
                    <a:lnTo>
                      <a:pt x="390239" y="455294"/>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70" name="object 35"/>
              <p:cNvSpPr/>
              <p:nvPr/>
            </p:nvSpPr>
            <p:spPr>
              <a:xfrm>
                <a:off x="9791700" y="3322320"/>
                <a:ext cx="457200" cy="533400"/>
              </a:xfrm>
              <a:custGeom>
                <a:avLst/>
                <a:gdLst/>
                <a:ahLst/>
                <a:cxnLst/>
                <a:rect l="l" t="t" r="r" b="b"/>
                <a:pathLst>
                  <a:path w="457200" h="533400">
                    <a:moveTo>
                      <a:pt x="0" y="266700"/>
                    </a:moveTo>
                    <a:lnTo>
                      <a:pt x="4644" y="212943"/>
                    </a:lnTo>
                    <a:lnTo>
                      <a:pt x="17966" y="162877"/>
                    </a:lnTo>
                    <a:lnTo>
                      <a:pt x="39045" y="117574"/>
                    </a:lnTo>
                    <a:lnTo>
                      <a:pt x="66960" y="78104"/>
                    </a:lnTo>
                    <a:lnTo>
                      <a:pt x="100793" y="45541"/>
                    </a:lnTo>
                    <a:lnTo>
                      <a:pt x="139624" y="20954"/>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4"/>
                    </a:lnTo>
                    <a:lnTo>
                      <a:pt x="356406" y="487858"/>
                    </a:lnTo>
                    <a:lnTo>
                      <a:pt x="317575" y="512444"/>
                    </a:lnTo>
                    <a:lnTo>
                      <a:pt x="274666" y="527982"/>
                    </a:lnTo>
                    <a:lnTo>
                      <a:pt x="228600" y="533399"/>
                    </a:lnTo>
                    <a:lnTo>
                      <a:pt x="182533" y="527982"/>
                    </a:lnTo>
                    <a:lnTo>
                      <a:pt x="139624" y="512444"/>
                    </a:lnTo>
                    <a:lnTo>
                      <a:pt x="100793" y="487858"/>
                    </a:lnTo>
                    <a:lnTo>
                      <a:pt x="66960" y="455294"/>
                    </a:lnTo>
                    <a:lnTo>
                      <a:pt x="39045" y="415825"/>
                    </a:lnTo>
                    <a:lnTo>
                      <a:pt x="17966" y="370522"/>
                    </a:lnTo>
                    <a:lnTo>
                      <a:pt x="4644" y="320456"/>
                    </a:lnTo>
                    <a:lnTo>
                      <a:pt x="0" y="266700"/>
                    </a:lnTo>
                    <a:close/>
                  </a:path>
                </a:pathLst>
              </a:custGeom>
              <a:ln w="9144">
                <a:solidFill>
                  <a:srgbClr val="ED1701"/>
                </a:solidFill>
              </a:ln>
            </p:spPr>
            <p:txBody>
              <a:bodyPr wrap="square" lIns="0" tIns="0" rIns="0" bIns="0" rtlCol="0"/>
              <a:p/>
            </p:txBody>
          </p:sp>
          <p:sp>
            <p:nvSpPr>
              <p:cNvPr id="71" name="object 36"/>
              <p:cNvSpPr/>
              <p:nvPr/>
            </p:nvSpPr>
            <p:spPr>
              <a:xfrm>
                <a:off x="9867900" y="3017520"/>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72" name="object 37"/>
              <p:cNvSpPr/>
              <p:nvPr/>
            </p:nvSpPr>
            <p:spPr>
              <a:xfrm>
                <a:off x="9867900" y="3779520"/>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73" name="object 38"/>
              <p:cNvSpPr/>
              <p:nvPr/>
            </p:nvSpPr>
            <p:spPr>
              <a:xfrm>
                <a:off x="10096500" y="3779520"/>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74" name="object 39"/>
            <p:cNvSpPr/>
            <p:nvPr/>
          </p:nvSpPr>
          <p:spPr>
            <a:xfrm>
              <a:off x="14984" y="2905"/>
              <a:ext cx="1451" cy="1705"/>
            </a:xfrm>
            <a:custGeom>
              <a:avLst/>
              <a:gdLst/>
              <a:ahLst/>
              <a:cxnLst/>
              <a:rect l="l" t="t" r="r" b="b"/>
              <a:pathLst>
                <a:path w="921384" h="1082675">
                  <a:moveTo>
                    <a:pt x="485652" y="86"/>
                  </a:moveTo>
                  <a:lnTo>
                    <a:pt x="436347" y="0"/>
                  </a:lnTo>
                  <a:lnTo>
                    <a:pt x="388060" y="4193"/>
                  </a:lnTo>
                  <a:lnTo>
                    <a:pt x="341115" y="12475"/>
                  </a:lnTo>
                  <a:lnTo>
                    <a:pt x="295835" y="24654"/>
                  </a:lnTo>
                  <a:lnTo>
                    <a:pt x="252543" y="40537"/>
                  </a:lnTo>
                  <a:lnTo>
                    <a:pt x="211562" y="59934"/>
                  </a:lnTo>
                  <a:lnTo>
                    <a:pt x="173215" y="82653"/>
                  </a:lnTo>
                  <a:lnTo>
                    <a:pt x="137825" y="108502"/>
                  </a:lnTo>
                  <a:lnTo>
                    <a:pt x="105716" y="137289"/>
                  </a:lnTo>
                  <a:lnTo>
                    <a:pt x="77210" y="168822"/>
                  </a:lnTo>
                  <a:lnTo>
                    <a:pt x="52631" y="202911"/>
                  </a:lnTo>
                  <a:lnTo>
                    <a:pt x="32301" y="239362"/>
                  </a:lnTo>
                  <a:lnTo>
                    <a:pt x="16544" y="277985"/>
                  </a:lnTo>
                  <a:lnTo>
                    <a:pt x="5682" y="318588"/>
                  </a:lnTo>
                  <a:lnTo>
                    <a:pt x="0" y="362850"/>
                  </a:lnTo>
                  <a:lnTo>
                    <a:pt x="505" y="406426"/>
                  </a:lnTo>
                  <a:lnTo>
                    <a:pt x="6914" y="448989"/>
                  </a:lnTo>
                  <a:lnTo>
                    <a:pt x="18941" y="490210"/>
                  </a:lnTo>
                  <a:lnTo>
                    <a:pt x="36301" y="529762"/>
                  </a:lnTo>
                  <a:lnTo>
                    <a:pt x="58710" y="567316"/>
                  </a:lnTo>
                  <a:lnTo>
                    <a:pt x="85883" y="602544"/>
                  </a:lnTo>
                  <a:lnTo>
                    <a:pt x="117534" y="635120"/>
                  </a:lnTo>
                  <a:lnTo>
                    <a:pt x="153379" y="664714"/>
                  </a:lnTo>
                  <a:lnTo>
                    <a:pt x="193133" y="690998"/>
                  </a:lnTo>
                  <a:lnTo>
                    <a:pt x="236511" y="713645"/>
                  </a:lnTo>
                  <a:lnTo>
                    <a:pt x="283228" y="732328"/>
                  </a:lnTo>
                  <a:lnTo>
                    <a:pt x="332999" y="746716"/>
                  </a:lnTo>
                  <a:lnTo>
                    <a:pt x="385539" y="756484"/>
                  </a:lnTo>
                  <a:lnTo>
                    <a:pt x="484853" y="1082366"/>
                  </a:lnTo>
                  <a:lnTo>
                    <a:pt x="561434" y="752293"/>
                  </a:lnTo>
                  <a:lnTo>
                    <a:pt x="615085" y="739519"/>
                  </a:lnTo>
                  <a:lnTo>
                    <a:pt x="665741" y="721774"/>
                  </a:lnTo>
                  <a:lnTo>
                    <a:pt x="713004" y="699404"/>
                  </a:lnTo>
                  <a:lnTo>
                    <a:pt x="756478" y="672759"/>
                  </a:lnTo>
                  <a:lnTo>
                    <a:pt x="795765" y="642184"/>
                  </a:lnTo>
                  <a:lnTo>
                    <a:pt x="830469" y="608028"/>
                  </a:lnTo>
                  <a:lnTo>
                    <a:pt x="860193" y="570638"/>
                  </a:lnTo>
                  <a:lnTo>
                    <a:pt x="884539" y="530362"/>
                  </a:lnTo>
                  <a:lnTo>
                    <a:pt x="903110" y="487547"/>
                  </a:lnTo>
                  <a:lnTo>
                    <a:pt x="915510" y="442540"/>
                  </a:lnTo>
                  <a:lnTo>
                    <a:pt x="921193" y="398278"/>
                  </a:lnTo>
                  <a:lnTo>
                    <a:pt x="920688" y="354702"/>
                  </a:lnTo>
                  <a:lnTo>
                    <a:pt x="914279" y="312139"/>
                  </a:lnTo>
                  <a:lnTo>
                    <a:pt x="902252" y="270918"/>
                  </a:lnTo>
                  <a:lnTo>
                    <a:pt x="884891" y="231367"/>
                  </a:lnTo>
                  <a:lnTo>
                    <a:pt x="862482" y="193813"/>
                  </a:lnTo>
                  <a:lnTo>
                    <a:pt x="835310" y="158584"/>
                  </a:lnTo>
                  <a:lnTo>
                    <a:pt x="803658" y="126009"/>
                  </a:lnTo>
                  <a:lnTo>
                    <a:pt x="767813" y="96415"/>
                  </a:lnTo>
                  <a:lnTo>
                    <a:pt x="728059" y="70130"/>
                  </a:lnTo>
                  <a:lnTo>
                    <a:pt x="684681" y="47483"/>
                  </a:lnTo>
                  <a:lnTo>
                    <a:pt x="637965" y="28801"/>
                  </a:lnTo>
                  <a:lnTo>
                    <a:pt x="588194" y="14412"/>
                  </a:lnTo>
                  <a:lnTo>
                    <a:pt x="535653" y="4644"/>
                  </a:lnTo>
                  <a:lnTo>
                    <a:pt x="485652" y="86"/>
                  </a:lnTo>
                  <a:close/>
                </a:path>
              </a:pathLst>
            </a:custGeom>
            <a:solidFill>
              <a:srgbClr val="EBB4B3"/>
            </a:solidFill>
          </p:spPr>
          <p:txBody>
            <a:bodyPr wrap="square" lIns="0" tIns="0" rIns="0" bIns="0" rtlCol="0"/>
            <a:p/>
          </p:txBody>
        </p:sp>
        <p:sp>
          <p:nvSpPr>
            <p:cNvPr id="75" name="object 40"/>
            <p:cNvSpPr/>
            <p:nvPr/>
          </p:nvSpPr>
          <p:spPr>
            <a:xfrm>
              <a:off x="11682" y="5452"/>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76" name="object 41"/>
            <p:cNvGrpSpPr/>
            <p:nvPr/>
          </p:nvGrpSpPr>
          <p:grpSpPr>
            <a:xfrm>
              <a:off x="11762" y="2608"/>
              <a:ext cx="3097" cy="2057"/>
              <a:chOff x="7469157" y="1656284"/>
              <a:chExt cx="1966595" cy="1306195"/>
            </a:xfrm>
          </p:grpSpPr>
          <p:sp>
            <p:nvSpPr>
              <p:cNvPr id="77" name="object 42"/>
              <p:cNvSpPr/>
              <p:nvPr/>
            </p:nvSpPr>
            <p:spPr>
              <a:xfrm>
                <a:off x="7469157" y="1656284"/>
                <a:ext cx="1755139" cy="1210310"/>
              </a:xfrm>
              <a:custGeom>
                <a:avLst/>
                <a:gdLst/>
                <a:ahLst/>
                <a:cxnLst/>
                <a:rect l="l" t="t" r="r" b="b"/>
                <a:pathLst>
                  <a:path w="1755140" h="1210310">
                    <a:moveTo>
                      <a:pt x="1367515" y="0"/>
                    </a:moveTo>
                    <a:lnTo>
                      <a:pt x="1324504" y="3314"/>
                    </a:lnTo>
                    <a:lnTo>
                      <a:pt x="1283104" y="15369"/>
                    </a:lnTo>
                    <a:lnTo>
                      <a:pt x="1244981" y="36039"/>
                    </a:lnTo>
                    <a:lnTo>
                      <a:pt x="1211801" y="65200"/>
                    </a:lnTo>
                    <a:lnTo>
                      <a:pt x="1198638" y="50769"/>
                    </a:lnTo>
                    <a:lnTo>
                      <a:pt x="1167599" y="26623"/>
                    </a:lnTo>
                    <a:lnTo>
                      <a:pt x="1105084" y="2767"/>
                    </a:lnTo>
                    <a:lnTo>
                      <a:pt x="1059236" y="35"/>
                    </a:lnTo>
                    <a:lnTo>
                      <a:pt x="1014792" y="8288"/>
                    </a:lnTo>
                    <a:lnTo>
                      <a:pt x="974010" y="26818"/>
                    </a:lnTo>
                    <a:lnTo>
                      <a:pt x="939147" y="54915"/>
                    </a:lnTo>
                    <a:lnTo>
                      <a:pt x="912462" y="91870"/>
                    </a:lnTo>
                    <a:lnTo>
                      <a:pt x="900944" y="81898"/>
                    </a:lnTo>
                    <a:lnTo>
                      <a:pt x="862297" y="57199"/>
                    </a:lnTo>
                    <a:lnTo>
                      <a:pt x="815797" y="40023"/>
                    </a:lnTo>
                    <a:lnTo>
                      <a:pt x="767931" y="33437"/>
                    </a:lnTo>
                    <a:lnTo>
                      <a:pt x="720458" y="36928"/>
                    </a:lnTo>
                    <a:lnTo>
                      <a:pt x="675138" y="49983"/>
                    </a:lnTo>
                    <a:lnTo>
                      <a:pt x="633730" y="72089"/>
                    </a:lnTo>
                    <a:lnTo>
                      <a:pt x="597994" y="102732"/>
                    </a:lnTo>
                    <a:lnTo>
                      <a:pt x="569689" y="141400"/>
                    </a:lnTo>
                    <a:lnTo>
                      <a:pt x="528479" y="122901"/>
                    </a:lnTo>
                    <a:lnTo>
                      <a:pt x="484900" y="111142"/>
                    </a:lnTo>
                    <a:lnTo>
                      <a:pt x="439869" y="106288"/>
                    </a:lnTo>
                    <a:lnTo>
                      <a:pt x="394302" y="108507"/>
                    </a:lnTo>
                    <a:lnTo>
                      <a:pt x="346081" y="118855"/>
                    </a:lnTo>
                    <a:lnTo>
                      <a:pt x="301854" y="136570"/>
                    </a:lnTo>
                    <a:lnTo>
                      <a:pt x="262283" y="160835"/>
                    </a:lnTo>
                    <a:lnTo>
                      <a:pt x="228029" y="190833"/>
                    </a:lnTo>
                    <a:lnTo>
                      <a:pt x="199757" y="225745"/>
                    </a:lnTo>
                    <a:lnTo>
                      <a:pt x="178129" y="264754"/>
                    </a:lnTo>
                    <a:lnTo>
                      <a:pt x="163807" y="307044"/>
                    </a:lnTo>
                    <a:lnTo>
                      <a:pt x="157454" y="351796"/>
                    </a:lnTo>
                    <a:lnTo>
                      <a:pt x="159733" y="398194"/>
                    </a:lnTo>
                    <a:lnTo>
                      <a:pt x="158209" y="402004"/>
                    </a:lnTo>
                    <a:lnTo>
                      <a:pt x="117682" y="410600"/>
                    </a:lnTo>
                    <a:lnTo>
                      <a:pt x="80881" y="427626"/>
                    </a:lnTo>
                    <a:lnTo>
                      <a:pt x="49249" y="452224"/>
                    </a:lnTo>
                    <a:lnTo>
                      <a:pt x="24224" y="483538"/>
                    </a:lnTo>
                    <a:lnTo>
                      <a:pt x="5950" y="524747"/>
                    </a:lnTo>
                    <a:lnTo>
                      <a:pt x="0" y="567555"/>
                    </a:lnTo>
                    <a:lnTo>
                      <a:pt x="5761" y="609792"/>
                    </a:lnTo>
                    <a:lnTo>
                      <a:pt x="22624" y="649287"/>
                    </a:lnTo>
                    <a:lnTo>
                      <a:pt x="49979" y="683871"/>
                    </a:lnTo>
                    <a:lnTo>
                      <a:pt x="87216" y="711376"/>
                    </a:lnTo>
                    <a:lnTo>
                      <a:pt x="64094" y="740272"/>
                    </a:lnTo>
                    <a:lnTo>
                      <a:pt x="48354" y="772812"/>
                    </a:lnTo>
                    <a:lnTo>
                      <a:pt x="40424" y="807781"/>
                    </a:lnTo>
                    <a:lnTo>
                      <a:pt x="40734" y="843964"/>
                    </a:lnTo>
                    <a:lnTo>
                      <a:pt x="52455" y="887040"/>
                    </a:lnTo>
                    <a:lnTo>
                      <a:pt x="75066" y="924416"/>
                    </a:lnTo>
                    <a:lnTo>
                      <a:pt x="106694" y="954708"/>
                    </a:lnTo>
                    <a:lnTo>
                      <a:pt x="145466" y="976533"/>
                    </a:lnTo>
                    <a:lnTo>
                      <a:pt x="189509" y="988509"/>
                    </a:lnTo>
                    <a:lnTo>
                      <a:pt x="236949" y="989252"/>
                    </a:lnTo>
                    <a:lnTo>
                      <a:pt x="240251" y="994586"/>
                    </a:lnTo>
                    <a:lnTo>
                      <a:pt x="267015" y="1030349"/>
                    </a:lnTo>
                    <a:lnTo>
                      <a:pt x="298234" y="1061263"/>
                    </a:lnTo>
                    <a:lnTo>
                      <a:pt x="333246" y="1087174"/>
                    </a:lnTo>
                    <a:lnTo>
                      <a:pt x="371385" y="1107924"/>
                    </a:lnTo>
                    <a:lnTo>
                      <a:pt x="411987" y="1123357"/>
                    </a:lnTo>
                    <a:lnTo>
                      <a:pt x="454389" y="1133317"/>
                    </a:lnTo>
                    <a:lnTo>
                      <a:pt x="497926" y="1137648"/>
                    </a:lnTo>
                    <a:lnTo>
                      <a:pt x="541935" y="1136193"/>
                    </a:lnTo>
                    <a:lnTo>
                      <a:pt x="585750" y="1128796"/>
                    </a:lnTo>
                    <a:lnTo>
                      <a:pt x="628708" y="1115301"/>
                    </a:lnTo>
                    <a:lnTo>
                      <a:pt x="670146" y="1095551"/>
                    </a:lnTo>
                    <a:lnTo>
                      <a:pt x="699627" y="1130246"/>
                    </a:lnTo>
                    <a:lnTo>
                      <a:pt x="734741" y="1159463"/>
                    </a:lnTo>
                    <a:lnTo>
                      <a:pt x="774641" y="1182633"/>
                    </a:lnTo>
                    <a:lnTo>
                      <a:pt x="818482" y="1199183"/>
                    </a:lnTo>
                    <a:lnTo>
                      <a:pt x="866882" y="1208638"/>
                    </a:lnTo>
                    <a:lnTo>
                      <a:pt x="914919" y="1209811"/>
                    </a:lnTo>
                    <a:lnTo>
                      <a:pt x="961629" y="1203186"/>
                    </a:lnTo>
                    <a:lnTo>
                      <a:pt x="1006047" y="1189248"/>
                    </a:lnTo>
                    <a:lnTo>
                      <a:pt x="1047208" y="1168482"/>
                    </a:lnTo>
                    <a:lnTo>
                      <a:pt x="1084147" y="1141374"/>
                    </a:lnTo>
                    <a:lnTo>
                      <a:pt x="1115899" y="1108408"/>
                    </a:lnTo>
                    <a:lnTo>
                      <a:pt x="1141500" y="1070070"/>
                    </a:lnTo>
                    <a:lnTo>
                      <a:pt x="1159985" y="1026844"/>
                    </a:lnTo>
                    <a:lnTo>
                      <a:pt x="1188508" y="1041137"/>
                    </a:lnTo>
                    <a:lnTo>
                      <a:pt x="1218722" y="1051561"/>
                    </a:lnTo>
                    <a:lnTo>
                      <a:pt x="1250174" y="1058008"/>
                    </a:lnTo>
                    <a:lnTo>
                      <a:pt x="1282413" y="1060372"/>
                    </a:lnTo>
                    <a:lnTo>
                      <a:pt x="1329724" y="1056225"/>
                    </a:lnTo>
                    <a:lnTo>
                      <a:pt x="1373870" y="1043703"/>
                    </a:lnTo>
                    <a:lnTo>
                      <a:pt x="1413900" y="1023680"/>
                    </a:lnTo>
                    <a:lnTo>
                      <a:pt x="1448862" y="997030"/>
                    </a:lnTo>
                    <a:lnTo>
                      <a:pt x="1477805" y="964631"/>
                    </a:lnTo>
                    <a:lnTo>
                      <a:pt x="1499779" y="927355"/>
                    </a:lnTo>
                    <a:lnTo>
                      <a:pt x="1513832" y="886079"/>
                    </a:lnTo>
                    <a:lnTo>
                      <a:pt x="1519014" y="841678"/>
                    </a:lnTo>
                    <a:lnTo>
                      <a:pt x="1553526" y="834919"/>
                    </a:lnTo>
                    <a:lnTo>
                      <a:pt x="1618169" y="809352"/>
                    </a:lnTo>
                    <a:lnTo>
                      <a:pt x="1683991" y="759303"/>
                    </a:lnTo>
                    <a:lnTo>
                      <a:pt x="1713073" y="723174"/>
                    </a:lnTo>
                    <a:lnTo>
                      <a:pt x="1734641" y="683516"/>
                    </a:lnTo>
                    <a:lnTo>
                      <a:pt x="1748547" y="641352"/>
                    </a:lnTo>
                    <a:lnTo>
                      <a:pt x="1754648" y="597706"/>
                    </a:lnTo>
                    <a:lnTo>
                      <a:pt x="1752797" y="553604"/>
                    </a:lnTo>
                    <a:lnTo>
                      <a:pt x="1742850" y="510070"/>
                    </a:lnTo>
                    <a:lnTo>
                      <a:pt x="1724660" y="468127"/>
                    </a:lnTo>
                    <a:lnTo>
                      <a:pt x="1698084" y="428801"/>
                    </a:lnTo>
                    <a:lnTo>
                      <a:pt x="1703513" y="415545"/>
                    </a:lnTo>
                    <a:lnTo>
                      <a:pt x="1707990" y="402004"/>
                    </a:lnTo>
                    <a:lnTo>
                      <a:pt x="1715497" y="355515"/>
                    </a:lnTo>
                    <a:lnTo>
                      <a:pt x="1711742" y="310119"/>
                    </a:lnTo>
                    <a:lnTo>
                      <a:pt x="1697636" y="267313"/>
                    </a:lnTo>
                    <a:lnTo>
                      <a:pt x="1674093" y="228595"/>
                    </a:lnTo>
                    <a:lnTo>
                      <a:pt x="1642025" y="195462"/>
                    </a:lnTo>
                    <a:lnTo>
                      <a:pt x="1602347" y="169412"/>
                    </a:lnTo>
                    <a:lnTo>
                      <a:pt x="1555971" y="151941"/>
                    </a:lnTo>
                    <a:lnTo>
                      <a:pt x="1547110" y="121139"/>
                    </a:lnTo>
                    <a:lnTo>
                      <a:pt x="1513483" y="66394"/>
                    </a:lnTo>
                    <a:lnTo>
                      <a:pt x="1451704" y="20086"/>
                    </a:lnTo>
                    <a:lnTo>
                      <a:pt x="1410470" y="5549"/>
                    </a:lnTo>
                    <a:lnTo>
                      <a:pt x="1367515" y="0"/>
                    </a:lnTo>
                    <a:close/>
                  </a:path>
                </a:pathLst>
              </a:custGeom>
              <a:solidFill>
                <a:srgbClr val="EBB4B3"/>
              </a:solidFill>
            </p:spPr>
            <p:txBody>
              <a:bodyPr wrap="square" lIns="0" tIns="0" rIns="0" bIns="0" rtlCol="0"/>
              <a:p/>
            </p:txBody>
          </p:sp>
          <p:pic>
            <p:nvPicPr>
              <p:cNvPr id="78" name="object 43"/>
              <p:cNvPicPr/>
              <p:nvPr/>
            </p:nvPicPr>
            <p:blipFill>
              <a:blip r:embed="rId7" cstate="print"/>
              <a:stretch>
                <a:fillRect/>
              </a:stretch>
            </p:blipFill>
            <p:spPr>
              <a:xfrm>
                <a:off x="9008364" y="2641600"/>
                <a:ext cx="427100" cy="320801"/>
              </a:xfrm>
              <a:prstGeom prst="rect">
                <a:avLst/>
              </a:prstGeom>
            </p:spPr>
          </p:pic>
        </p:grpSp>
        <p:sp>
          <p:nvSpPr>
            <p:cNvPr id="79" name="object 44"/>
            <p:cNvSpPr txBox="1"/>
            <p:nvPr/>
          </p:nvSpPr>
          <p:spPr>
            <a:xfrm>
              <a:off x="12613" y="3181"/>
              <a:ext cx="1204" cy="374"/>
            </a:xfrm>
            <a:prstGeom prst="rect">
              <a:avLst/>
            </a:prstGeom>
          </p:spPr>
          <p:txBody>
            <a:bodyPr vert="horz" wrap="square" lIns="0" tIns="12700" rIns="0" bIns="0" rtlCol="0">
              <a:spAutoFit/>
            </a:bodyPr>
            <a:p>
              <a:pPr marL="12700">
                <a:lnSpc>
                  <a:spcPct val="100000"/>
                </a:lnSpc>
                <a:spcBef>
                  <a:spcPts val="100"/>
                </a:spcBef>
              </a:pPr>
              <a:r>
                <a:rPr sz="2800" i="1" spc="-10" dirty="0">
                  <a:solidFill>
                    <a:schemeClr val="bg1"/>
                  </a:solidFill>
                  <a:latin typeface="Calibri" panose="020F0502020204030204"/>
                  <a:cs typeface="Calibri" panose="020F0502020204030204"/>
                </a:rPr>
                <a:t>Gotcha!</a:t>
              </a:r>
              <a:endParaRPr sz="2800" i="1" spc="-10" dirty="0">
                <a:solidFill>
                  <a:schemeClr val="bg1"/>
                </a:solidFill>
                <a:latin typeface="Calibri" panose="020F0502020204030204"/>
                <a:cs typeface="Calibri" panose="020F0502020204030204"/>
              </a:endParaRPr>
            </a:p>
          </p:txBody>
        </p:sp>
        <p:sp>
          <p:nvSpPr>
            <p:cNvPr id="80" name="object 45"/>
            <p:cNvSpPr txBox="1"/>
            <p:nvPr/>
          </p:nvSpPr>
          <p:spPr>
            <a:xfrm>
              <a:off x="15603" y="3204"/>
              <a:ext cx="244" cy="375"/>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1</a:t>
              </a:r>
              <a:endParaRPr sz="2800" dirty="0">
                <a:solidFill>
                  <a:schemeClr val="bg1"/>
                </a:solidFill>
                <a:latin typeface="Calibri" panose="020F0502020204030204"/>
                <a:cs typeface="Calibri" panose="020F0502020204030204"/>
              </a:endParaRPr>
            </a:p>
          </p:txBody>
        </p:sp>
        <p:sp>
          <p:nvSpPr>
            <p:cNvPr id="81" name="object 46"/>
            <p:cNvSpPr txBox="1"/>
            <p:nvPr/>
          </p:nvSpPr>
          <p:spPr>
            <a:xfrm>
              <a:off x="5158" y="6598"/>
              <a:ext cx="2248" cy="37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.49)</a:t>
              </a:r>
              <a:r>
                <a:rPr sz="2800" spc="-5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a:t>
              </a:r>
              <a:endParaRPr sz="2800" dirty="0">
                <a:solidFill>
                  <a:schemeClr val="bg1"/>
                </a:solidFill>
                <a:latin typeface="Calibri" panose="020F0502020204030204"/>
                <a:cs typeface="Calibri" panose="020F0502020204030204"/>
              </a:endParaRPr>
            </a:p>
          </p:txBody>
        </p:sp>
        <p:sp>
          <p:nvSpPr>
            <p:cNvPr id="82" name="object 47"/>
            <p:cNvSpPr txBox="1"/>
            <p:nvPr/>
          </p:nvSpPr>
          <p:spPr>
            <a:xfrm>
              <a:off x="9305" y="6600"/>
              <a:ext cx="2149" cy="37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ln(0)</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.49)</a:t>
              </a:r>
              <a:endParaRPr sz="2800" dirty="0">
                <a:solidFill>
                  <a:schemeClr val="bg1"/>
                </a:solidFill>
                <a:latin typeface="Calibri" panose="020F0502020204030204"/>
                <a:cs typeface="Calibri" panose="020F0502020204030204"/>
              </a:endParaRPr>
            </a:p>
          </p:txBody>
        </p:sp>
        <p:sp>
          <p:nvSpPr>
            <p:cNvPr id="83" name="object 48"/>
            <p:cNvSpPr txBox="1"/>
            <p:nvPr/>
          </p:nvSpPr>
          <p:spPr>
            <a:xfrm>
              <a:off x="14780" y="6615"/>
              <a:ext cx="1845" cy="37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ln(1)</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ln(0)</a:t>
              </a:r>
              <a:endParaRPr sz="2800" dirty="0">
                <a:solidFill>
                  <a:schemeClr val="bg1"/>
                </a:solidFill>
                <a:latin typeface="Calibri" panose="020F0502020204030204"/>
                <a:cs typeface="Calibri" panose="020F0502020204030204"/>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en-US" altLang="zh-CN" sz="4000" b="1">
                <a:solidFill>
                  <a:schemeClr val="bg1"/>
                </a:solidFill>
                <a:latin typeface="微软雅黑" panose="020B0503020204020204" charset="-122"/>
                <a:ea typeface="微软雅黑" panose="020B0503020204020204" charset="-122"/>
                <a:sym typeface="+mn-ea"/>
              </a:rPr>
              <a:t>SR</a:t>
            </a:r>
            <a:r>
              <a:rPr lang="en-US" altLang="zh-CN" sz="4000" b="1">
                <a:solidFill>
                  <a:schemeClr val="bg1"/>
                </a:solidFill>
                <a:latin typeface="微软雅黑" panose="020B0503020204020204" charset="-122"/>
                <a:ea typeface="微软雅黑" panose="020B0503020204020204" charset="-122"/>
              </a:rPr>
              <a:t> vs. </a:t>
            </a:r>
            <a:r>
              <a:rPr lang="en-US" altLang="zh-CN" sz="4000" b="1">
                <a:solidFill>
                  <a:schemeClr val="bg1"/>
                </a:solidFill>
                <a:latin typeface="微软雅黑" panose="020B0503020204020204" charset="-122"/>
                <a:ea typeface="微软雅黑" panose="020B0503020204020204" charset="-122"/>
              </a:rPr>
              <a:t>CDA </a:t>
            </a:r>
            <a:r>
              <a:rPr lang="en-US" altLang="zh-CN" sz="4000" b="1">
                <a:solidFill>
                  <a:schemeClr val="bg1"/>
                </a:solidFill>
                <a:latin typeface="微软雅黑" panose="020B0503020204020204" charset="-122"/>
                <a:ea typeface="微软雅黑" panose="020B0503020204020204" charset="-122"/>
              </a:rPr>
              <a:t>vs. MSR </a:t>
            </a:r>
            <a:endParaRPr lang="en-US" altLang="zh-CN" sz="4000" b="1">
              <a:solidFill>
                <a:schemeClr val="bg1"/>
              </a:solidFill>
              <a:latin typeface="微软雅黑" panose="020B0503020204020204" charset="-122"/>
              <a:ea typeface="微软雅黑" panose="020B0503020204020204" charset="-122"/>
            </a:endParaRPr>
          </a:p>
        </p:txBody>
      </p:sp>
      <p:sp>
        <p:nvSpPr>
          <p:cNvPr id="41" name="文本框 40"/>
          <p:cNvSpPr txBox="1"/>
          <p:nvPr/>
        </p:nvSpPr>
        <p:spPr>
          <a:xfrm>
            <a:off x="1894840" y="2537460"/>
            <a:ext cx="16678275" cy="4769485"/>
          </a:xfrm>
          <a:prstGeom prst="rect">
            <a:avLst/>
          </a:prstGeom>
          <a:noFill/>
        </p:spPr>
        <p:txBody>
          <a:bodyPr wrap="square" rtlCol="0">
            <a:spAutoFit/>
          </a:bodyPr>
          <a:p>
            <a:pPr marL="457200" indent="-457200">
              <a:lnSpc>
                <a:spcPct val="150000"/>
              </a:lnSpc>
              <a:buClr>
                <a:srgbClr val="FFFFFF"/>
              </a:buClr>
              <a:buFont typeface="Wingdings" panose="05000000000000000000" charset="0"/>
              <a:buChar char="l"/>
            </a:pPr>
            <a:r>
              <a:rPr lang="zh-CN" altLang="en-US" sz="3200">
                <a:solidFill>
                  <a:schemeClr val="bg1"/>
                </a:solidFill>
                <a:latin typeface="微软雅黑" panose="020B0503020204020204" charset="-122"/>
                <a:ea typeface="微软雅黑" panose="020B0503020204020204" charset="-122"/>
              </a:rPr>
              <a:t>合适的积分规则（</a:t>
            </a:r>
            <a:r>
              <a:rPr lang="zh-CN" altLang="en-US" sz="3200">
                <a:solidFill>
                  <a:schemeClr val="bg1"/>
                </a:solidFill>
                <a:latin typeface="微软雅黑" panose="020B0503020204020204" charset="-122"/>
                <a:ea typeface="微软雅黑" panose="020B0503020204020204" charset="-122"/>
                <a:sym typeface="+mn-ea"/>
              </a:rPr>
              <a:t>Proper Scoring Rules</a:t>
            </a:r>
            <a:r>
              <a:rPr lang="zh-CN" altLang="en-US" sz="3200">
                <a:solidFill>
                  <a:schemeClr val="bg1"/>
                </a:solidFill>
                <a:latin typeface="微软雅黑" panose="020B0503020204020204" charset="-122"/>
                <a:ea typeface="微软雅黑" panose="020B0503020204020204" charset="-122"/>
              </a:rPr>
              <a:t>）存在</a:t>
            </a:r>
            <a:r>
              <a:rPr lang="zh-CN" altLang="en-US" sz="3200">
                <a:solidFill>
                  <a:schemeClr val="bg1"/>
                </a:solidFill>
                <a:latin typeface="微软雅黑" panose="020B0503020204020204" charset="-122"/>
                <a:ea typeface="微软雅黑" panose="020B0503020204020204" charset="-122"/>
              </a:rPr>
              <a:t>的问题：</a:t>
            </a:r>
            <a:endParaRPr lang="zh-CN" altLang="en-US" sz="3200">
              <a:solidFill>
                <a:schemeClr val="bg1"/>
              </a:solidFill>
              <a:latin typeface="微软雅黑" panose="020B0503020204020204" charset="-122"/>
              <a:ea typeface="微软雅黑" panose="020B0503020204020204" charset="-122"/>
            </a:endParaRPr>
          </a:p>
          <a:p>
            <a:pPr marL="0" indent="0">
              <a:lnSpc>
                <a:spcPct val="150000"/>
              </a:lnSpc>
              <a:buClr>
                <a:srgbClr val="FFFFFF"/>
              </a:buClr>
              <a:buFont typeface="Wingdings" panose="05000000000000000000" charset="0"/>
              <a:buNone/>
            </a:pPr>
            <a:r>
              <a:rPr lang="en-US" altLang="zh-CN" sz="3200" b="1">
                <a:solidFill>
                  <a:srgbClr val="FF0000"/>
                </a:solidFill>
                <a:latin typeface="微软雅黑" panose="020B0503020204020204" charset="-122"/>
                <a:ea typeface="微软雅黑" panose="020B0503020204020204" charset="-122"/>
                <a:sym typeface="+mn-ea"/>
              </a:rPr>
              <a:t>	</a:t>
            </a:r>
            <a:r>
              <a:rPr lang="zh-CN" altLang="en-US" sz="3200" b="1">
                <a:solidFill>
                  <a:srgbClr val="FF0000"/>
                </a:solidFill>
                <a:latin typeface="微软雅黑" panose="020B0503020204020204" charset="-122"/>
                <a:ea typeface="微软雅黑" panose="020B0503020204020204" charset="-122"/>
                <a:sym typeface="+mn-ea"/>
              </a:rPr>
              <a:t>难以汇集多个预测者的意见</a:t>
            </a:r>
            <a:endParaRPr lang="zh-CN" altLang="en-US" sz="3200" b="1">
              <a:solidFill>
                <a:srgbClr val="FF0000"/>
              </a:solidFill>
              <a:latin typeface="微软雅黑" panose="020B0503020204020204" charset="-122"/>
              <a:ea typeface="微软雅黑" panose="020B0503020204020204" charset="-122"/>
              <a:sym typeface="+mn-ea"/>
            </a:endParaRPr>
          </a:p>
          <a:p>
            <a:pPr marL="457200" indent="-457200">
              <a:lnSpc>
                <a:spcPct val="150000"/>
              </a:lnSpc>
              <a:buClr>
                <a:srgbClr val="FFFFFF"/>
              </a:buClr>
              <a:buFont typeface="Wingdings" panose="05000000000000000000" charset="0"/>
              <a:buChar char="l"/>
            </a:pPr>
            <a:r>
              <a:rPr lang="zh-CN" altLang="en-US" sz="3200">
                <a:solidFill>
                  <a:schemeClr val="bg1"/>
                </a:solidFill>
                <a:latin typeface="微软雅黑" panose="020B0503020204020204" charset="-122"/>
                <a:ea typeface="微软雅黑" panose="020B0503020204020204" charset="-122"/>
              </a:rPr>
              <a:t>连续双边拍卖（</a:t>
            </a:r>
            <a:r>
              <a:rPr lang="zh-CN" altLang="en-US" sz="3200">
                <a:solidFill>
                  <a:schemeClr val="bg1"/>
                </a:solidFill>
                <a:latin typeface="微软雅黑" panose="020B0503020204020204" charset="-122"/>
                <a:ea typeface="微软雅黑" panose="020B0503020204020204" charset="-122"/>
                <a:sym typeface="+mn-ea"/>
              </a:rPr>
              <a:t>Continuous Double Auction</a:t>
            </a:r>
            <a:r>
              <a:rPr lang="zh-CN" altLang="en-US" sz="3200">
                <a:solidFill>
                  <a:schemeClr val="bg1"/>
                </a:solidFill>
                <a:latin typeface="微软雅黑" panose="020B0503020204020204" charset="-122"/>
                <a:ea typeface="微软雅黑" panose="020B0503020204020204" charset="-122"/>
              </a:rPr>
              <a:t>）存在的</a:t>
            </a:r>
            <a:r>
              <a:rPr lang="zh-CN" altLang="en-US" sz="3200">
                <a:solidFill>
                  <a:schemeClr val="bg1"/>
                </a:solidFill>
                <a:latin typeface="微软雅黑" panose="020B0503020204020204" charset="-122"/>
                <a:ea typeface="微软雅黑" panose="020B0503020204020204" charset="-122"/>
              </a:rPr>
              <a:t>问题：</a:t>
            </a:r>
            <a:endParaRPr lang="zh-CN" altLang="en-US" sz="3200">
              <a:solidFill>
                <a:schemeClr val="bg1"/>
              </a:solidFill>
              <a:latin typeface="微软雅黑" panose="020B0503020204020204" charset="-122"/>
              <a:ea typeface="微软雅黑" panose="020B0503020204020204" charset="-122"/>
            </a:endParaRPr>
          </a:p>
          <a:p>
            <a:pPr marL="0" algn="l">
              <a:lnSpc>
                <a:spcPct val="150000"/>
              </a:lnSpc>
              <a:buClr>
                <a:srgbClr val="FFFFFF"/>
              </a:buClr>
              <a:buSzTx/>
              <a:buFont typeface="Wingdings" panose="05000000000000000000" charset="0"/>
              <a:buNone/>
            </a:pPr>
            <a:r>
              <a:rPr lang="en-US" altLang="zh-CN" sz="3200">
                <a:solidFill>
                  <a:schemeClr val="bg1"/>
                </a:solidFill>
                <a:latin typeface="微软雅黑" panose="020B0503020204020204" charset="-122"/>
                <a:ea typeface="微软雅黑" panose="020B0503020204020204" charset="-122"/>
              </a:rPr>
              <a:t>	</a:t>
            </a:r>
            <a:r>
              <a:rPr lang="zh-CN" altLang="en-US" sz="3200" b="1">
                <a:solidFill>
                  <a:srgbClr val="FF0000"/>
                </a:solidFill>
                <a:latin typeface="微软雅黑" panose="020B0503020204020204" charset="-122"/>
                <a:ea typeface="微软雅黑" panose="020B0503020204020204" charset="-122"/>
              </a:rPr>
              <a:t>非理性的参与</a:t>
            </a:r>
            <a:endParaRPr lang="zh-CN" altLang="en-US" sz="3200" b="1">
              <a:solidFill>
                <a:srgbClr val="FF0000"/>
              </a:solidFill>
              <a:latin typeface="微软雅黑" panose="020B0503020204020204" charset="-122"/>
              <a:ea typeface="微软雅黑" panose="020B0503020204020204" charset="-122"/>
            </a:endParaRPr>
          </a:p>
          <a:p>
            <a:pPr marL="0" algn="l">
              <a:lnSpc>
                <a:spcPct val="150000"/>
              </a:lnSpc>
              <a:buClr>
                <a:srgbClr val="FFFFFF"/>
              </a:buClr>
              <a:buSzTx/>
              <a:buFont typeface="Wingdings" panose="05000000000000000000" charset="0"/>
              <a:buNone/>
            </a:pPr>
            <a:r>
              <a:rPr lang="zh-CN" altLang="en-US" sz="3200" b="1">
                <a:solidFill>
                  <a:srgbClr val="FF0000"/>
                </a:solidFill>
                <a:latin typeface="微软雅黑" panose="020B0503020204020204" charset="-122"/>
                <a:ea typeface="微软雅黑" panose="020B0503020204020204" charset="-122"/>
              </a:rPr>
              <a:t>	市场流动性不足</a:t>
            </a:r>
            <a:endParaRPr lang="zh-CN" altLang="en-US" sz="3200" b="1">
              <a:solidFill>
                <a:srgbClr val="FF0000"/>
              </a:solidFill>
              <a:latin typeface="微软雅黑" panose="020B0503020204020204" charset="-122"/>
              <a:ea typeface="微软雅黑" panose="020B0503020204020204" charset="-122"/>
            </a:endParaRPr>
          </a:p>
          <a:p>
            <a:endParaRPr lang="zh-CN" altLang="en-US" sz="3200">
              <a:solidFill>
                <a:schemeClr val="bg1"/>
              </a:solidFill>
              <a:latin typeface="微软雅黑" panose="020B0503020204020204" charset="-122"/>
              <a:ea typeface="微软雅黑" panose="020B0503020204020204" charset="-122"/>
            </a:endParaRPr>
          </a:p>
          <a:p>
            <a:pPr marL="0" indent="0" algn="ctr">
              <a:buFont typeface="Arial" panose="020B0604020202020204" pitchFamily="34" charset="0"/>
              <a:buNone/>
            </a:pPr>
            <a:endParaRPr lang="zh-CN" altLang="en-US" sz="3200" b="1">
              <a:solidFill>
                <a:schemeClr val="bg1"/>
              </a:solidFill>
              <a:latin typeface="微软雅黑" panose="020B0503020204020204" charset="-122"/>
              <a:ea typeface="微软雅黑" panose="020B0503020204020204" charset="-122"/>
            </a:endParaRPr>
          </a:p>
        </p:txBody>
      </p:sp>
      <p:pic>
        <p:nvPicPr>
          <p:cNvPr id="7172" name="图片 7171"/>
          <p:cNvPicPr>
            <a:picLocks noChangeAspect="1"/>
          </p:cNvPicPr>
          <p:nvPr/>
        </p:nvPicPr>
        <p:blipFill>
          <a:blip r:embed="rId3"/>
          <a:stretch>
            <a:fillRect/>
          </a:stretch>
        </p:blipFill>
        <p:spPr>
          <a:xfrm>
            <a:off x="6863715" y="6713855"/>
            <a:ext cx="9195435" cy="659828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0749915" y="6641465"/>
            <a:ext cx="13792835"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7200">
                <a:solidFill>
                  <a:srgbClr val="FFFFFF"/>
                </a:solidFill>
                <a:sym typeface="Helvetica Neue" panose="020B0604020202020204"/>
              </a:rPr>
              <a:t>Logarithmic </a:t>
            </a:r>
            <a:r>
              <a:rPr lang="en-US" sz="7200">
                <a:solidFill>
                  <a:srgbClr val="FFFFFF"/>
                </a:solidFill>
                <a:sym typeface="Helvetica Neue" panose="020B0604020202020204"/>
              </a:rPr>
              <a:t>Market Scoring Rule</a:t>
            </a:r>
            <a:br>
              <a:rPr lang="en-US" sz="7200"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br>
            <a:endParaRPr lang="en-GB" sz="7200"/>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3</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666220" y="7486015"/>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5400">
                <a:solidFill>
                  <a:schemeClr val="bg1"/>
                </a:solidFill>
                <a:latin typeface="微软雅黑" panose="020B0503020204020204" charset="-122"/>
                <a:ea typeface="微软雅黑" panose="020B0503020204020204" charset="-122"/>
              </a:rPr>
              <a:t>对数市场评分规则</a:t>
            </a:r>
            <a:endParaRPr lang="zh-CN" altLang="en-GB" sz="54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对数</a:t>
            </a:r>
            <a:r>
              <a:rPr lang="zh-CN" altLang="en-US" sz="4000" b="1">
                <a:solidFill>
                  <a:schemeClr val="bg1"/>
                </a:solidFill>
                <a:latin typeface="微软雅黑" panose="020B0503020204020204" charset="-122"/>
                <a:ea typeface="微软雅黑" panose="020B0503020204020204" charset="-122"/>
              </a:rPr>
              <a:t>市场评分规则原理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183130" y="2613660"/>
                <a:ext cx="16248380" cy="9638665"/>
              </a:xfrm>
              <a:prstGeom prst="rect">
                <a:avLst/>
              </a:prstGeom>
              <a:noFill/>
            </p:spPr>
            <p:txBody>
              <a:bodyPr wrap="square" rtlCol="0">
                <a:spAutoFit/>
              </a:bodyPr>
              <a:p>
                <a:pPr marL="0" indent="0">
                  <a:lnSpc>
                    <a:spcPct val="13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假设我们的预测者是风险中性的（</a:t>
                </a:r>
                <a:r>
                  <a:rPr lang="en-US" altLang="zh-CN" sz="3200">
                    <a:solidFill>
                      <a:schemeClr val="bg1"/>
                    </a:solidFill>
                    <a:sym typeface="+mn-ea"/>
                  </a:rPr>
                  <a:t>Risk-neutral</a:t>
                </a:r>
                <a:r>
                  <a:rPr lang="zh-CN" altLang="en-US" sz="3200">
                    <a:solidFill>
                      <a:schemeClr val="bg1"/>
                    </a:solidFill>
                    <a:latin typeface="Cambria Math" panose="02040503050406030204" charset="0"/>
                    <a:ea typeface="微软雅黑" panose="020B0503020204020204" charset="-122"/>
                    <a:cs typeface="Cambria Math" panose="02040503050406030204" charset="0"/>
                  </a:rPr>
                  <a:t>），如果在几个互斥事件中，发生了事件</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i</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，如果预测者事先分配了其概率分布为</a:t>
                </a:r>
                <a14:m>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r</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，我的奖励将是</a:t>
                </a:r>
                <a:r>
                  <a:rPr lang="en-US" altLang="zh-CN" sz="3200">
                    <a:solidFill>
                      <a:schemeClr val="bg1"/>
                    </a:solidFill>
                    <a:latin typeface="Cambria Math" panose="02040503050406030204" charset="0"/>
                    <a:ea typeface="微软雅黑" panose="020B0503020204020204" charset="-122"/>
                    <a:cs typeface="Cambria Math" panose="02040503050406030204" charset="0"/>
                  </a:rPr>
                  <a:t> s(i)</a:t>
                </a:r>
                <a:r>
                  <a:rPr lang="zh-CN" altLang="en-US" sz="3200">
                    <a:solidFill>
                      <a:schemeClr val="bg1"/>
                    </a:solidFill>
                    <a:latin typeface="Cambria Math" panose="02040503050406030204" charset="0"/>
                    <a:ea typeface="微软雅黑" panose="020B0503020204020204" charset="-122"/>
                    <a:cs typeface="Cambria Math" panose="02040503050406030204" charset="0"/>
                  </a:rPr>
                  <a:t>：</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s</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𝑎</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func>
                        <m:funcPr>
                          <m:ctrlPr>
                            <a:rPr lang="en-US" altLang="zh-CN" sz="3200">
                              <a:solidFill>
                                <a:schemeClr val="bg1"/>
                              </a:solidFill>
                              <a:latin typeface="Cambria Math" panose="02040503050406030204" charset="0"/>
                              <a:ea typeface="微软雅黑" panose="020B0503020204020204" charset="-122"/>
                              <a:cs typeface="Cambria Math" panose="02040503050406030204" charset="0"/>
                            </a:rPr>
                          </m:ctrlPr>
                        </m:funcPr>
                        <m:fName>
                          <m:r>
                            <m:rPr>
                              <m:sty m:val="p"/>
                            </m:rPr>
                            <a:rPr lang="en-US" altLang="zh-CN" sz="3200">
                              <a:solidFill>
                                <a:schemeClr val="bg1"/>
                              </a:solidFill>
                              <a:latin typeface="Cambria Math" panose="02040503050406030204" charset="0"/>
                              <a:ea typeface="微软雅黑" panose="020B0503020204020204" charset="-122"/>
                              <a:cs typeface="Cambria Math" panose="02040503050406030204" charset="0"/>
                            </a:rPr>
                            <m:t>log</m:t>
                          </m:r>
                        </m:fName>
                        <m:e>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𝑟</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func>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gn="ctr">
                  <a:lnSpc>
                    <a:spcPct val="120000"/>
                  </a:lnSpc>
                  <a:buClr>
                    <a:srgbClr val="FFFFFF"/>
                  </a:buClr>
                  <a:buFont typeface="+mj-lt"/>
                  <a:buNone/>
                </a:pPr>
                <a:r>
                  <a:rPr lang="en-US" altLang="zh-CN" sz="3200" b="1">
                    <a:solidFill>
                      <a:schemeClr val="bg1"/>
                    </a:solidFill>
                    <a:latin typeface="Cambria Math" panose="02040503050406030204" charset="0"/>
                    <a:ea typeface="微软雅黑" panose="020B0503020204020204" charset="-122"/>
                    <a:cs typeface="Cambria Math" panose="02040503050406030204" charset="0"/>
                  </a:rPr>
                  <a:t>b </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值的意义</a:t>
                </a:r>
                <a:endParaRPr lang="en-US" altLang="zh-CN" sz="3200" b="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en-US" altLang="zh-CN" sz="3200">
                    <a:solidFill>
                      <a:schemeClr val="bg1"/>
                    </a:solidFill>
                    <a:latin typeface="Cambria Math" panose="02040503050406030204" charset="0"/>
                    <a:ea typeface="微软雅黑" panose="020B0503020204020204" charset="-122"/>
                    <a:cs typeface="Cambria Math" panose="02040503050406030204" charset="0"/>
                  </a:rPr>
                  <a:t>b 被称为流动性参数，它控制着边际价格随交易的变化。当 b 很小时，价格变化很快，当 b 很大时，价格变化缓慢。</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en-US" altLang="zh-CN" sz="3200">
                    <a:solidFill>
                      <a:schemeClr val="bg1"/>
                    </a:solidFill>
                    <a:latin typeface="Cambria Math" panose="02040503050406030204" charset="0"/>
                    <a:ea typeface="微软雅黑" panose="020B0503020204020204" charset="-122"/>
                    <a:cs typeface="Cambria Math" panose="02040503050406030204" charset="0"/>
                  </a:rPr>
                  <a:t>b 值的确定很大程度上取决于市场本身，对于那些比较小的市场而言，它们的交易次数会比较少，那么我们就会选择一个比较小的 b，这样可以对于现实事件进行比较快的响应。</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en-US" altLang="zh-CN" sz="3200" b="1">
                    <a:solidFill>
                      <a:schemeClr val="bg1"/>
                    </a:solidFill>
                    <a:latin typeface="Cambria Math" panose="02040503050406030204" charset="0"/>
                    <a:ea typeface="微软雅黑" panose="020B0503020204020204" charset="-122"/>
                    <a:cs typeface="Cambria Math" panose="02040503050406030204" charset="0"/>
                  </a:rPr>
                  <a:t>参数 b 控制做市商可能损失的最大金额。</a:t>
                </a:r>
                <a:r>
                  <a:rPr lang="en-US" altLang="zh-CN" sz="3200">
                    <a:solidFill>
                      <a:schemeClr val="bg1"/>
                    </a:solidFill>
                    <a:latin typeface="Cambria Math" panose="02040503050406030204" charset="0"/>
                    <a:ea typeface="微软雅黑" panose="020B0503020204020204" charset="-122"/>
                    <a:cs typeface="Cambria Math" panose="02040503050406030204" charset="0"/>
                  </a:rPr>
                  <a:t>b 越大就意味着：</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971550" lvl="1" indent="-514350">
                  <a:lnSpc>
                    <a:spcPct val="12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做市商可损失的钱越多</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971550" lvl="1" indent="-514350">
                  <a:lnSpc>
                    <a:spcPct val="12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市场具有更大的流动性或者深度，这意味着交易者可以在当前价格或接近当前价格的情况下购买更多股票，而不会引起巨大的价格波动。</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183130" y="2613660"/>
                <a:ext cx="16248380" cy="9638665"/>
              </a:xfrm>
              <a:prstGeom prst="rect">
                <a:avLst/>
              </a:prstGeom>
              <a:blipFill rotWithShape="1">
                <a:blip r:embed="rId3"/>
                <a:stretch>
                  <a:fillRect r="-743"/>
                </a:stretch>
              </a:blipFill>
            </p:spPr>
            <p:txBody>
              <a:bodyPr/>
              <a:lstStyle/>
              <a:p>
                <a:r>
                  <a:rPr lang="zh-CN" altLang="en-US">
                    <a:noFill/>
                  </a:rPr>
                  <a:t> </a:t>
                </a:r>
              </a:p>
            </p:txBody>
          </p:sp>
        </mc:Fallback>
      </mc:AlternateContent>
      <p:sp>
        <p:nvSpPr>
          <p:cNvPr id="4" name="文本框 3"/>
          <p:cNvSpPr txBox="1"/>
          <p:nvPr/>
        </p:nvSpPr>
        <p:spPr>
          <a:xfrm>
            <a:off x="18672810" y="665480"/>
            <a:ext cx="3601720" cy="2799080"/>
          </a:xfrm>
          <a:prstGeom prst="rect">
            <a:avLst/>
          </a:prstGeom>
          <a:noFill/>
        </p:spPr>
        <p:txBody>
          <a:bodyPr wrap="square" rtlCol="0">
            <a:spAutoFit/>
          </a:bodyPr>
          <a:p>
            <a:pPr algn="ctr"/>
            <a:r>
              <a:rPr lang="zh-CN" altLang="en-US" sz="3200">
                <a:solidFill>
                  <a:schemeClr val="bg1"/>
                </a:solidFill>
                <a:latin typeface="微软雅黑" panose="020B0503020204020204" charset="-122"/>
                <a:ea typeface="微软雅黑" panose="020B0503020204020204" charset="-122"/>
              </a:rPr>
              <a:t>风险中性</a:t>
            </a:r>
            <a:endParaRPr lang="zh-CN" altLang="en-US" sz="3200">
              <a:solidFill>
                <a:schemeClr val="bg1"/>
              </a:solidFill>
              <a:latin typeface="微软雅黑" panose="020B0503020204020204" charset="-122"/>
              <a:ea typeface="微软雅黑" panose="020B0503020204020204" charset="-122"/>
            </a:endParaRPr>
          </a:p>
          <a:p>
            <a:pPr>
              <a:lnSpc>
                <a:spcPct val="120000"/>
              </a:lnSpc>
            </a:pPr>
            <a:r>
              <a:rPr lang="zh-CN" altLang="en-US" sz="2400">
                <a:solidFill>
                  <a:schemeClr val="bg1"/>
                </a:solidFill>
                <a:latin typeface="幼圆" panose="02010509060101010101" charset="-122"/>
                <a:ea typeface="幼圆" panose="02010509060101010101" charset="-122"/>
              </a:rPr>
              <a:t>风险中性是指投资者不关心风险，当资产的期望损益以无风险利率进行折现时，他们对风险资产和无风险资产同样偏好。</a:t>
            </a:r>
            <a:endParaRPr lang="zh-CN" altLang="en-US" sz="2400">
              <a:solidFill>
                <a:schemeClr val="bg1"/>
              </a:solidFill>
              <a:latin typeface="幼圆" panose="02010509060101010101" charset="-122"/>
              <a:ea typeface="幼圆" panose="020105090601010101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对数市场评分规则</a:t>
            </a:r>
            <a:r>
              <a:rPr lang="zh-CN" altLang="en-US" sz="4000" b="1">
                <a:solidFill>
                  <a:schemeClr val="bg1"/>
                </a:solidFill>
                <a:latin typeface="微软雅黑" panose="020B0503020204020204" charset="-122"/>
                <a:ea typeface="微软雅黑" panose="020B0503020204020204" charset="-122"/>
              </a:rPr>
              <a:t>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1" name="文本框 0"/>
              <p:cNvSpPr txBox="1"/>
              <p:nvPr/>
            </p:nvSpPr>
            <p:spPr>
              <a:xfrm>
                <a:off x="2254885" y="10660380"/>
                <a:ext cx="16248380" cy="2453640"/>
              </a:xfrm>
              <a:prstGeom prst="rect">
                <a:avLst/>
              </a:prstGeom>
              <a:noFill/>
            </p:spPr>
            <p:txBody>
              <a:bodyPr wrap="square" rtlCol="0">
                <a:spAutoFit/>
              </a:bodyPr>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假设交易者想要购买</a:t>
                </a:r>
                <a:r>
                  <a:rPr lang="en-US" altLang="zh-CN" sz="3200">
                    <a:solidFill>
                      <a:schemeClr val="bg1"/>
                    </a:solidFill>
                    <a:latin typeface="Cambria Math" panose="02040503050406030204" charset="0"/>
                    <a:ea typeface="微软雅黑" panose="020B0503020204020204" charset="-122"/>
                    <a:cs typeface="Cambria Math" panose="02040503050406030204" charset="0"/>
                  </a:rPr>
                  <a:t> x </a:t>
                </a:r>
                <a:r>
                  <a:rPr lang="zh-CN" altLang="en-US" sz="3200">
                    <a:solidFill>
                      <a:schemeClr val="bg1"/>
                    </a:solidFill>
                    <a:latin typeface="Cambria Math" panose="02040503050406030204" charset="0"/>
                    <a:ea typeface="微软雅黑" panose="020B0503020204020204" charset="-122"/>
                    <a:cs typeface="Cambria Math" panose="02040503050406030204" charset="0"/>
                  </a:rPr>
                  <a:t>份</a:t>
                </a:r>
                <a14:m>
                  <m:oMath xmlns:m="http://schemas.openxmlformats.org/officeDocument/2006/math">
                    <m:r>
                      <a:rPr lang="en-US" altLang="zh-CN" sz="3200">
                        <a:solidFill>
                          <a:schemeClr val="bg1"/>
                        </a:solidFill>
                        <a:latin typeface="Cambria Math" panose="02040503050406030204" charset="0"/>
                        <a:ea typeface="微软雅黑" panose="020B0503020204020204" charset="-122"/>
                        <a:cs typeface="Cambria Math" panose="02040503050406030204" charset="0"/>
                      </a:rPr>
                      <m:t> </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oMath>
                </a14:m>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资产，</a:t>
                </a:r>
                <a:r>
                  <a:rPr lang="zh-CN" altLang="en-US" sz="3200">
                    <a:solidFill>
                      <a:schemeClr val="bg1"/>
                    </a:solidFill>
                    <a:latin typeface="Cambria Math" panose="02040503050406030204" charset="0"/>
                    <a:ea typeface="微软雅黑" panose="020B0503020204020204" charset="-122"/>
                    <a:cs typeface="Cambria Math" panose="02040503050406030204" charset="0"/>
                  </a:rPr>
                  <a:t>他所需要花费：</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𝑥</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oMath>
                  </m:oMathPara>
                </a14:m>
                <a:endParaRPr lang="en-US" altLang="zh-CN" sz="3200" i="1">
                  <a:solidFill>
                    <a:schemeClr val="bg1"/>
                  </a:solidFill>
                  <a:latin typeface="Cambria Math" panose="02040503050406030204" charset="0"/>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zh-CN" altLang="en-US" sz="3200" b="1">
                    <a:solidFill>
                      <a:schemeClr val="bg1"/>
                    </a:solidFill>
                    <a:latin typeface="Cambria Math" panose="02040503050406030204" charset="0"/>
                    <a:ea typeface="微软雅黑" panose="020B0503020204020204" charset="-122"/>
                    <a:cs typeface="Cambria Math" panose="02040503050406030204" charset="0"/>
                  </a:rPr>
                  <a:t>购买完之后，价格函数再次更新</a:t>
                </a:r>
                <a:endParaRPr lang="zh-CN" altLang="en-US" sz="3200" b="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1" name="文本框 0"/>
              <p:cNvSpPr txBox="1">
                <a:spLocks noRot="1" noChangeAspect="1" noMove="1" noResize="1" noEditPoints="1" noAdjustHandles="1" noChangeArrowheads="1" noChangeShapeType="1" noTextEdit="1"/>
              </p:cNvSpPr>
              <p:nvPr/>
            </p:nvSpPr>
            <p:spPr>
              <a:xfrm>
                <a:off x="2254885" y="10660380"/>
                <a:ext cx="16248380" cy="2453640"/>
              </a:xfrm>
              <a:prstGeom prst="rect">
                <a:avLst/>
              </a:prstGeom>
              <a:blipFill rotWithShape="1">
                <a:blip r:embed="rId3"/>
                <a:stretch>
                  <a:fillRect/>
                </a:stretch>
              </a:blipFill>
            </p:spPr>
            <p:txBody>
              <a:bodyPr/>
              <a:lstStyle/>
              <a:p>
                <a:r>
                  <a:rPr lang="zh-CN" altLang="en-US">
                    <a:noFill/>
                  </a:rPr>
                  <a:t> </a:t>
                </a:r>
              </a:p>
            </p:txBody>
          </p:sp>
        </mc:Fallback>
      </mc:AlternateContent>
      <p:grpSp>
        <p:nvGrpSpPr>
          <p:cNvPr id="12" name="组合 11"/>
          <p:cNvGrpSpPr/>
          <p:nvPr/>
        </p:nvGrpSpPr>
        <p:grpSpPr>
          <a:xfrm>
            <a:off x="2238375" y="6555105"/>
            <a:ext cx="16264890" cy="3653790"/>
            <a:chOff x="3525" y="7272"/>
            <a:chExt cx="25614" cy="5754"/>
          </a:xfrm>
        </p:grpSpPr>
        <p:sp>
          <p:nvSpPr>
            <p:cNvPr id="2" name="文本框 1"/>
            <p:cNvSpPr txBox="1"/>
            <p:nvPr/>
          </p:nvSpPr>
          <p:spPr>
            <a:xfrm>
              <a:off x="3551" y="7272"/>
              <a:ext cx="25588" cy="1074"/>
            </a:xfrm>
            <a:prstGeom prst="rect">
              <a:avLst/>
            </a:prstGeom>
            <a:noFill/>
          </p:spPr>
          <p:txBody>
            <a:bodyPr wrap="square" rtlCol="0">
              <a:spAutoFit/>
            </a:bodyPr>
            <a:p>
              <a:pPr marL="0" indent="0">
                <a:lnSpc>
                  <a:spcPct val="120000"/>
                </a:lnSpc>
                <a:buClr>
                  <a:srgbClr val="FFFFFF"/>
                </a:buClr>
                <a:buFont typeface="+mj-lt"/>
                <a:buNone/>
              </a:pPr>
              <a:r>
                <a:rPr lang="zh-CN" altLang="en-US" sz="3200" b="1">
                  <a:solidFill>
                    <a:schemeClr val="bg1"/>
                  </a:solidFill>
                  <a:latin typeface="Cambria Math" panose="02040503050406030204" charset="0"/>
                  <a:ea typeface="微软雅黑" panose="020B0503020204020204" charset="-122"/>
                  <a:cs typeface="Cambria Math" panose="02040503050406030204" charset="0"/>
                </a:rPr>
                <a:t>成本函数和价格函数的关系</a:t>
              </a:r>
              <a:endParaRPr lang="zh-CN" altLang="en-US" sz="3200" b="1">
                <a:solidFill>
                  <a:schemeClr val="bg1"/>
                </a:solidFill>
                <a:latin typeface="Cambria Math" panose="02040503050406030204" charset="0"/>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3525" y="9054"/>
                  <a:ext cx="25588" cy="3973"/>
                </a:xfrm>
                <a:prstGeom prst="rect">
                  <a:avLst/>
                </a:prstGeom>
                <a:noFill/>
              </p:spPr>
              <p:txBody>
                <a:bodyPr wrap="square" rtlCol="0">
                  <a:spAutoFit/>
                </a:bodyPr>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den>
                        </m:f>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den>
                        </m:f>
                      </m:oMath>
                    </m:oMathPara>
                  </a14:m>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3525" y="9054"/>
                  <a:ext cx="25588" cy="3973"/>
                </a:xfrm>
                <a:prstGeom prst="rect">
                  <a:avLst/>
                </a:prstGeom>
                <a:blipFill rotWithShape="1">
                  <a:blip r:embed="rId4"/>
                </a:blipFill>
              </p:spPr>
              <p:txBody>
                <a:bodyPr/>
                <a:lstStyle/>
                <a:p>
                  <a:r>
                    <a:rPr lang="zh-CN" altLang="en-US">
                      <a:noFill/>
                    </a:rPr>
                    <a:t> </a:t>
                  </a:r>
                </a:p>
              </p:txBody>
            </p:sp>
          </mc:Fallback>
        </mc:AlternateContent>
      </p:grpSp>
      <p:grpSp>
        <p:nvGrpSpPr>
          <p:cNvPr id="9" name="组合 8"/>
          <p:cNvGrpSpPr/>
          <p:nvPr/>
        </p:nvGrpSpPr>
        <p:grpSpPr>
          <a:xfrm>
            <a:off x="2326005" y="2321560"/>
            <a:ext cx="15761970" cy="3945255"/>
            <a:chOff x="3591" y="9802"/>
            <a:chExt cx="24822" cy="6213"/>
          </a:xfrm>
        </p:grpSpPr>
        <mc:AlternateContent xmlns:mc="http://schemas.openxmlformats.org/markup-compatibility/2006">
          <mc:Choice xmlns:a14="http://schemas.microsoft.com/office/drawing/2010/main" Requires="a14">
            <p:sp>
              <p:nvSpPr>
                <p:cNvPr id="6" name="文本框 5"/>
                <p:cNvSpPr txBox="1"/>
                <p:nvPr/>
              </p:nvSpPr>
              <p:spPr>
                <a:xfrm>
                  <a:off x="5591" y="10574"/>
                  <a:ext cx="9064" cy="5441"/>
                </a:xfrm>
                <a:prstGeom prst="rect">
                  <a:avLst/>
                </a:prstGeom>
                <a:noFill/>
              </p:spPr>
              <p:txBody>
                <a:bodyPr wrap="square" rtlCol="0">
                  <a:spAutoFit/>
                </a:bodyPr>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d>
                          <m:dPr>
                            <m:begChr m:val="{"/>
                            <m:endChr m:val=""/>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dPr>
                          <m:e>
                            <m:eqArr>
                              <m:eqArr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eqArrPr>
                              <m:e>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den>
                                </m:f>
                              </m:e>
                              <m:e>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den>
                                </m:f>
                              </m:e>
                            </m:eqArr>
                          </m:e>
                        </m:d>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5591" y="10574"/>
                  <a:ext cx="9064" cy="5441"/>
                </a:xfrm>
                <a:prstGeom prst="rect">
                  <a:avLst/>
                </a:prstGeom>
                <a:blipFill rotWithShape="1">
                  <a:blip r:embed="rId5"/>
                </a:blipFill>
              </p:spPr>
              <p:txBody>
                <a:bodyPr/>
                <a:lstStyle/>
                <a:p>
                  <a:r>
                    <a:rPr lang="zh-CN" altLang="en-US">
                      <a:noFill/>
                    </a:rPr>
                    <a:t> </a:t>
                  </a:r>
                </a:p>
              </p:txBody>
            </p:sp>
          </mc:Fallback>
        </mc:AlternateContent>
        <p:sp>
          <p:nvSpPr>
            <p:cNvPr id="7" name="文本框 6"/>
            <p:cNvSpPr txBox="1"/>
            <p:nvPr/>
          </p:nvSpPr>
          <p:spPr>
            <a:xfrm>
              <a:off x="3591" y="9802"/>
              <a:ext cx="8919" cy="919"/>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假设当前是一个二元市场：</a:t>
              </a:r>
              <a:endParaRPr lang="zh-CN" altLang="en-US" sz="3200" b="1">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4708" y="13304"/>
              <a:ext cx="4400" cy="919"/>
            </a:xfrm>
            <a:prstGeom prst="rect">
              <a:avLst/>
            </a:prstGeom>
            <a:noFill/>
          </p:spPr>
          <p:txBody>
            <a:bodyPr wrap="square" rtlCol="0">
              <a:spAutoFit/>
            </a:bodyPr>
            <a:p>
              <a:r>
                <a:rPr lang="zh-CN" altLang="en-US" sz="3200" b="1">
                  <a:solidFill>
                    <a:schemeClr val="bg1"/>
                  </a:solidFill>
                </a:rPr>
                <a:t>价格函数</a:t>
              </a:r>
              <a:endParaRPr lang="zh-CN" altLang="en-US" sz="3200" b="1">
                <a:solidFill>
                  <a:schemeClr val="bg1"/>
                </a:solidFill>
              </a:endParaRPr>
            </a:p>
          </p:txBody>
        </p:sp>
        <p:sp>
          <p:nvSpPr>
            <p:cNvPr id="10" name="文本框 9"/>
            <p:cNvSpPr txBox="1"/>
            <p:nvPr/>
          </p:nvSpPr>
          <p:spPr>
            <a:xfrm>
              <a:off x="15304" y="13391"/>
              <a:ext cx="4400" cy="919"/>
            </a:xfrm>
            <a:prstGeom prst="rect">
              <a:avLst/>
            </a:prstGeom>
            <a:noFill/>
          </p:spPr>
          <p:txBody>
            <a:bodyPr wrap="square" rtlCol="0">
              <a:spAutoFit/>
            </a:bodyPr>
            <a:p>
              <a:r>
                <a:rPr lang="zh-CN" altLang="en-US" sz="3200" b="1">
                  <a:solidFill>
                    <a:schemeClr val="bg1"/>
                  </a:solidFill>
                </a:rPr>
                <a:t>成本函数</a:t>
              </a:r>
              <a:endParaRPr lang="zh-CN" altLang="en-US" sz="3200" b="1">
                <a:solidFill>
                  <a:schemeClr val="bg1"/>
                </a:solidFill>
              </a:endParaRPr>
            </a:p>
          </p:txBody>
        </p:sp>
        <mc:AlternateContent xmlns:mc="http://schemas.openxmlformats.org/markup-compatibility/2006">
          <mc:Choice xmlns:a14="http://schemas.microsoft.com/office/drawing/2010/main" Requires="a14">
            <p:sp>
              <p:nvSpPr>
                <p:cNvPr id="11" name="文本框 10"/>
                <p:cNvSpPr txBox="1"/>
                <p:nvPr/>
              </p:nvSpPr>
              <p:spPr>
                <a:xfrm>
                  <a:off x="17049" y="13143"/>
                  <a:ext cx="11364" cy="1189"/>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𝑏</m:t>
                        </m:r>
                        <m:func>
                          <m:funcPr>
                            <m:ctrlPr>
                              <a:rPr lang="en-US" altLang="zh-CN" sz="3200">
                                <a:solidFill>
                                  <a:schemeClr val="bg1"/>
                                </a:solidFill>
                                <a:latin typeface="Cambria Math" panose="02040503050406030204" charset="0"/>
                                <a:cs typeface="Cambria Math" panose="02040503050406030204" charset="0"/>
                              </a:rPr>
                            </m:ctrlPr>
                          </m:funcPr>
                          <m:fName>
                            <m:r>
                              <m:rPr>
                                <m:sty m:val="p"/>
                              </m:rPr>
                              <a:rPr lang="en-US" altLang="zh-CN" sz="3200">
                                <a:solidFill>
                                  <a:schemeClr val="bg1"/>
                                </a:solidFill>
                                <a:latin typeface="Cambria Math" panose="02040503050406030204" charset="0"/>
                                <a:cs typeface="Cambria Math" panose="02040503050406030204" charset="0"/>
                              </a:rPr>
                              <m:t>log</m:t>
                            </m:r>
                          </m:fName>
                          <m:e>
                            <m:r>
                              <a:rPr lang="en-US" altLang="zh-CN" sz="3200" i="1">
                                <a:solidFill>
                                  <a:schemeClr val="bg1"/>
                                </a:solidFill>
                                <a:latin typeface="Cambria Math" panose="02040503050406030204" charset="0"/>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cs typeface="Cambria Math" panose="02040503050406030204" charset="0"/>
                              </a:rPr>
                              <m:t>)</m:t>
                            </m:r>
                          </m:e>
                        </m:func>
                        <m:r>
                          <a:rPr lang="en-US" altLang="zh-CN" sz="3200" i="1">
                            <a:solidFill>
                              <a:schemeClr val="bg1"/>
                            </a:solidFill>
                            <a:latin typeface="Cambria Math" panose="02040503050406030204" charset="0"/>
                            <a:cs typeface="Cambria Math" panose="02040503050406030204" charset="0"/>
                          </a:rPr>
                          <m:t>)</m:t>
                        </m:r>
                      </m:oMath>
                    </m:oMathPara>
                  </a14:m>
                  <a:endParaRPr lang="en-US" altLang="zh-CN" sz="3200" i="1">
                    <a:solidFill>
                      <a:schemeClr val="bg1"/>
                    </a:solidFill>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17049" y="13143"/>
                  <a:ext cx="11364" cy="1189"/>
                </a:xfrm>
                <a:prstGeom prst="rect">
                  <a:avLst/>
                </a:prstGeom>
                <a:blipFill rotWithShape="1">
                  <a:blip r:embed="rId6"/>
                </a:blipFill>
              </p:spPr>
              <p:txBody>
                <a:bodyPr/>
                <a:lstStyle/>
                <a:p>
                  <a:r>
                    <a:rPr lang="zh-CN" altLang="en-US">
                      <a:noFill/>
                    </a:rPr>
                    <a:t> </a:t>
                  </a:r>
                </a:p>
              </p:txBody>
            </p:sp>
          </mc:Fallback>
        </mc:AlternateContent>
      </p:grpSp>
      <p:sp>
        <p:nvSpPr>
          <p:cNvPr id="13" name="文本框 12"/>
          <p:cNvSpPr txBox="1"/>
          <p:nvPr/>
        </p:nvSpPr>
        <p:spPr>
          <a:xfrm>
            <a:off x="13820775" y="8160385"/>
            <a:ext cx="4996180" cy="1814830"/>
          </a:xfrm>
          <a:prstGeom prst="rect">
            <a:avLst/>
          </a:prstGeom>
          <a:noFill/>
        </p:spPr>
        <p:txBody>
          <a:bodyPr wrap="square" rtlCol="0">
            <a:spAutoFit/>
          </a:bodyPr>
          <a:p>
            <a:pPr algn="l"/>
            <a:r>
              <a:rPr lang="zh-CN" altLang="en-US" sz="3200" b="1">
                <a:solidFill>
                  <a:schemeClr val="bg1"/>
                </a:solidFill>
                <a:latin typeface="微软雅黑" panose="020B0503020204020204" charset="-122"/>
                <a:ea typeface="微软雅黑" panose="020B0503020204020204" charset="-122"/>
              </a:rPr>
              <a:t>价格函数的两个性质：</a:t>
            </a:r>
            <a:endParaRPr lang="zh-CN" altLang="en-US" sz="3200" b="1">
              <a:solidFill>
                <a:schemeClr val="bg1"/>
              </a:solidFill>
              <a:latin typeface="微软雅黑" panose="020B0503020204020204" charset="-122"/>
              <a:ea typeface="微软雅黑" panose="020B0503020204020204" charset="-122"/>
            </a:endParaRPr>
          </a:p>
          <a:p>
            <a:pPr marL="971550" lvl="1" indent="-514350" algn="l">
              <a:lnSpc>
                <a:spcPct val="150000"/>
              </a:lnSpc>
              <a:buClr>
                <a:srgbClr val="FF0000"/>
              </a:buClr>
              <a:buFont typeface="+mj-lt"/>
              <a:buAutoNum type="arabicPeriod"/>
            </a:pPr>
            <a:r>
              <a:rPr lang="zh-CN" altLang="en-US" sz="3200">
                <a:solidFill>
                  <a:srgbClr val="FF0000"/>
                </a:solidFill>
                <a:latin typeface="微软雅黑" panose="020B0503020204020204" charset="-122"/>
                <a:ea typeface="微软雅黑" panose="020B0503020204020204" charset="-122"/>
              </a:rPr>
              <a:t>单调递增</a:t>
            </a:r>
            <a:endParaRPr lang="zh-CN" altLang="en-US" sz="3200">
              <a:solidFill>
                <a:srgbClr val="FF0000"/>
              </a:solidFill>
              <a:latin typeface="微软雅黑" panose="020B0503020204020204" charset="-122"/>
              <a:ea typeface="微软雅黑" panose="020B0503020204020204" charset="-122"/>
            </a:endParaRPr>
          </a:p>
          <a:p>
            <a:pPr marL="971550" lvl="1" indent="-514350" algn="l">
              <a:buClr>
                <a:srgbClr val="FF0000"/>
              </a:buClr>
              <a:buFont typeface="+mj-lt"/>
              <a:buAutoNum type="arabicPeriod"/>
            </a:pPr>
            <a:r>
              <a:rPr lang="zh-CN" altLang="en-US" sz="3200">
                <a:solidFill>
                  <a:srgbClr val="FF0000"/>
                </a:solidFill>
                <a:latin typeface="微软雅黑" panose="020B0503020204020204" charset="-122"/>
                <a:ea typeface="微软雅黑" panose="020B0503020204020204" charset="-122"/>
              </a:rPr>
              <a:t>总和为</a:t>
            </a:r>
            <a:r>
              <a:rPr lang="en-US" altLang="zh-CN" sz="3200">
                <a:solidFill>
                  <a:srgbClr val="FF0000"/>
                </a:solidFill>
                <a:latin typeface="微软雅黑" panose="020B0503020204020204" charset="-122"/>
                <a:ea typeface="微软雅黑" panose="020B0503020204020204" charset="-122"/>
              </a:rPr>
              <a:t>1</a:t>
            </a:r>
            <a:endParaRPr lang="en-US" altLang="zh-CN" sz="320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826875" y="5778500"/>
            <a:ext cx="1562608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6600">
                <a:solidFill>
                  <a:srgbClr val="FFFFFF"/>
                </a:solidFill>
                <a:sym typeface="Helvetica Neue" panose="020B0604020202020204"/>
              </a:rPr>
              <a:t>Liquidity-Sensitive Logarithmic </a:t>
            </a:r>
            <a:br>
              <a:rPr lang="en-US" sz="6600">
                <a:solidFill>
                  <a:srgbClr val="FFFFFF"/>
                </a:solidFill>
                <a:sym typeface="Helvetica Neue" panose="020B0604020202020204"/>
              </a:rPr>
            </a:br>
            <a:r>
              <a:rPr lang="en-US" sz="6600">
                <a:solidFill>
                  <a:srgbClr val="FFFFFF"/>
                </a:solidFill>
                <a:sym typeface="Helvetica Neue" panose="020B0604020202020204"/>
              </a:rPr>
              <a:t>Market Scoring Rule</a:t>
            </a:r>
            <a:endParaRPr lang="en-GB" sz="6600"/>
          </a:p>
        </p:txBody>
      </p:sp>
      <p:sp>
        <p:nvSpPr>
          <p:cNvPr id="479" name="Google Shape;479;p51"/>
          <p:cNvSpPr txBox="1"/>
          <p:nvPr/>
        </p:nvSpPr>
        <p:spPr>
          <a:xfrm flipH="1">
            <a:off x="1089342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4</a:t>
            </a:r>
            <a:endParaRPr lang="en-US" altLang="en-GB" sz="6000">
              <a:solidFill>
                <a:schemeClr val="bg1"/>
              </a:solidFill>
            </a:endParaRPr>
          </a:p>
        </p:txBody>
      </p:sp>
      <p:cxnSp>
        <p:nvCxnSpPr>
          <p:cNvPr id="481" name="Google Shape;481;p51"/>
          <p:cNvCxnSpPr/>
          <p:nvPr/>
        </p:nvCxnSpPr>
        <p:spPr>
          <a:xfrm>
            <a:off x="1046099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881485" y="7414260"/>
            <a:ext cx="1202563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4800">
                <a:solidFill>
                  <a:schemeClr val="bg1"/>
                </a:solidFill>
                <a:latin typeface="微软雅黑" panose="020B0503020204020204" charset="-122"/>
                <a:ea typeface="微软雅黑" panose="020B0503020204020204" charset="-122"/>
              </a:rPr>
              <a:t>流动性敏感</a:t>
            </a:r>
            <a:r>
              <a:rPr lang="zh-CN" altLang="en-GB" sz="4800">
                <a:solidFill>
                  <a:schemeClr val="bg1"/>
                </a:solidFill>
                <a:latin typeface="微软雅黑" panose="020B0503020204020204" charset="-122"/>
                <a:ea typeface="微软雅黑" panose="020B0503020204020204" charset="-122"/>
              </a:rPr>
              <a:t>的对数市场评分规则</a:t>
            </a:r>
            <a:endParaRPr lang="zh-CN" altLang="en-GB" sz="48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54885" y="341058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254885" y="341058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 name="文本框 0"/>
              <p:cNvSpPr txBox="1"/>
              <p:nvPr/>
            </p:nvSpPr>
            <p:spPr>
              <a:xfrm>
                <a:off x="2254885" y="671385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1" name="文本框 0"/>
              <p:cNvSpPr txBox="1">
                <a:spLocks noRot="1" noChangeAspect="1" noMove="1" noResize="1" noEditPoints="1" noAdjustHandles="1" noChangeArrowheads="1" noChangeShapeType="1" noTextEdit="1"/>
              </p:cNvSpPr>
              <p:nvPr/>
            </p:nvSpPr>
            <p:spPr>
              <a:xfrm>
                <a:off x="2254885" y="671385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255375"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panose="020B0604020202020204"/>
              </a:rPr>
              <a:t>Rikiddo</a:t>
            </a:r>
            <a:endParaRPr lang="en-US">
              <a:solidFill>
                <a:srgbClr val="FFFFFF"/>
              </a:solidFill>
              <a:sym typeface="Helvetica Neue" panose="020B0604020202020204"/>
            </a:endParaRPr>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5</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323955" y="8009890"/>
            <a:ext cx="12797155"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en-US" sz="5400">
                <a:solidFill>
                  <a:srgbClr val="FFFFFF"/>
                </a:solidFill>
                <a:sym typeface="Helvetica Neue" panose="020B0604020202020204"/>
              </a:rPr>
              <a:t>一种流动性敏感的动态对数市场评分规则</a:t>
            </a:r>
            <a:endParaRPr lang="zh-CN" altLang="en-GB" sz="54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pic>
        <p:nvPicPr>
          <p:cNvPr id="66" name="Google Shape;66;p15" descr="Изображение"/>
          <p:cNvPicPr preferRelativeResize="0"/>
          <p:nvPr/>
        </p:nvPicPr>
        <p:blipFill rotWithShape="1">
          <a:blip r:embed="rId1"/>
          <a:srcRect/>
          <a:stretch>
            <a:fillRect/>
          </a:stretch>
        </p:blipFill>
        <p:spPr>
          <a:xfrm flipH="1">
            <a:off x="0" y="0"/>
            <a:ext cx="24384000" cy="13716000"/>
          </a:xfrm>
          <a:prstGeom prst="rect">
            <a:avLst/>
          </a:prstGeom>
          <a:noFill/>
          <a:ln>
            <a:noFill/>
          </a:ln>
        </p:spPr>
      </p:pic>
      <p:pic>
        <p:nvPicPr>
          <p:cNvPr id="67" name="Google Shape;67;p15" descr="Изображение"/>
          <p:cNvPicPr preferRelativeResize="0"/>
          <p:nvPr/>
        </p:nvPicPr>
        <p:blipFill rotWithShape="1">
          <a:blip r:embed="rId2"/>
          <a:srcRect/>
          <a:stretch>
            <a:fillRect/>
          </a:stretch>
        </p:blipFill>
        <p:spPr>
          <a:xfrm>
            <a:off x="292" y="0"/>
            <a:ext cx="12533046" cy="13715999"/>
          </a:xfrm>
          <a:prstGeom prst="rect">
            <a:avLst/>
          </a:prstGeom>
          <a:noFill/>
          <a:ln>
            <a:noFill/>
          </a:ln>
        </p:spPr>
      </p:pic>
      <p:pic>
        <p:nvPicPr>
          <p:cNvPr id="68" name="Google Shape;68;p15"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69" name="Google Shape;69;p15"/>
          <p:cNvSpPr txBox="1"/>
          <p:nvPr/>
        </p:nvSpPr>
        <p:spPr>
          <a:xfrm>
            <a:off x="1492303" y="2825433"/>
            <a:ext cx="8397772"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01 | Scoring Rule - 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0" name="Google Shape;70;p15"/>
          <p:cNvSpPr txBox="1"/>
          <p:nvPr/>
        </p:nvSpPr>
        <p:spPr>
          <a:xfrm>
            <a:off x="15095220" y="2115820"/>
            <a:ext cx="7028815" cy="280987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AGENDA</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 name="Google Shape;71;p15"/>
          <p:cNvSpPr txBox="1"/>
          <p:nvPr/>
        </p:nvSpPr>
        <p:spPr>
          <a:xfrm>
            <a:off x="1492250" y="3905568"/>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02 | Market Scoring Rule - 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2" name="Google Shape;72;p15"/>
          <p:cNvSpPr txBox="1"/>
          <p:nvPr/>
        </p:nvSpPr>
        <p:spPr>
          <a:xfrm>
            <a:off x="1492250" y="5052061"/>
            <a:ext cx="10717530" cy="133223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03 | Logarithmic Market Scoring Rule </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3" name="Google Shape;73;p15"/>
          <p:cNvSpPr txBox="1"/>
          <p:nvPr/>
        </p:nvSpPr>
        <p:spPr>
          <a:xfrm>
            <a:off x="1475740" y="6808471"/>
            <a:ext cx="10717530" cy="194818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04 | Liquidity-Sensitive Logarithmic 	Market Scoring Rule</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流动性敏感对数市场评分规则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4" name="Google Shape;74;p15"/>
          <p:cNvSpPr txBox="1"/>
          <p:nvPr/>
        </p:nvSpPr>
        <p:spPr>
          <a:xfrm>
            <a:off x="1459230" y="9324341"/>
            <a:ext cx="10717530" cy="133223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05 | Rikiddo </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一种流动性敏感的动态对数市场评分规则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54885" y="341058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254885" y="341058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 name="文本框 0"/>
              <p:cNvSpPr txBox="1"/>
              <p:nvPr/>
            </p:nvSpPr>
            <p:spPr>
              <a:xfrm>
                <a:off x="2254885" y="671385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1" name="文本框 0"/>
              <p:cNvSpPr txBox="1">
                <a:spLocks noRot="1" noChangeAspect="1" noMove="1" noResize="1" noEditPoints="1" noAdjustHandles="1" noChangeArrowheads="1" noChangeShapeType="1" noTextEdit="1"/>
              </p:cNvSpPr>
              <p:nvPr/>
            </p:nvSpPr>
            <p:spPr>
              <a:xfrm>
                <a:off x="2254885" y="671385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39" name="Shape 139"/>
        <p:cNvGrpSpPr/>
        <p:nvPr/>
      </p:nvGrpSpPr>
      <p:grpSpPr>
        <a:xfrm>
          <a:off x="0" y="0"/>
          <a:ext cx="0" cy="0"/>
          <a:chOff x="0" y="0"/>
          <a:chExt cx="0" cy="0"/>
        </a:xfrm>
      </p:grpSpPr>
      <p:pic>
        <p:nvPicPr>
          <p:cNvPr id="140" name="Google Shape;140;p22" descr="Изображение"/>
          <p:cNvPicPr preferRelativeResize="0"/>
          <p:nvPr/>
        </p:nvPicPr>
        <p:blipFill rotWithShape="1">
          <a:blip r:embed="rId1"/>
          <a:srcRect/>
          <a:stretch>
            <a:fillRect/>
          </a:stretch>
        </p:blipFill>
        <p:spPr>
          <a:xfrm>
            <a:off x="-1" y="4428"/>
            <a:ext cx="24384001" cy="5223544"/>
          </a:xfrm>
          <a:prstGeom prst="rect">
            <a:avLst/>
          </a:prstGeom>
          <a:noFill/>
          <a:ln>
            <a:noFill/>
          </a:ln>
        </p:spPr>
      </p:pic>
      <p:pic>
        <p:nvPicPr>
          <p:cNvPr id="141" name="Google Shape;141;p22"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51" name="Shape 151"/>
        <p:cNvGrpSpPr/>
        <p:nvPr/>
      </p:nvGrpSpPr>
      <p:grpSpPr>
        <a:xfrm>
          <a:off x="0" y="0"/>
          <a:ext cx="0" cy="0"/>
          <a:chOff x="0" y="0"/>
          <a:chExt cx="0" cy="0"/>
        </a:xfrm>
      </p:grpSpPr>
      <p:pic>
        <p:nvPicPr>
          <p:cNvPr id="152" name="Google Shape;152;p24" descr="Изображение"/>
          <p:cNvPicPr preferRelativeResize="0"/>
          <p:nvPr/>
        </p:nvPicPr>
        <p:blipFill rotWithShape="1">
          <a:blip r:embed="rId1"/>
          <a:srcRect l="49333"/>
          <a:stretch>
            <a:fillRect/>
          </a:stretch>
        </p:blipFill>
        <p:spPr>
          <a:xfrm>
            <a:off x="-9014" y="0"/>
            <a:ext cx="6479664" cy="13716000"/>
          </a:xfrm>
          <a:prstGeom prst="rect">
            <a:avLst/>
          </a:prstGeom>
          <a:noFill/>
          <a:ln>
            <a:noFill/>
          </a:ln>
        </p:spPr>
      </p:pic>
      <p:pic>
        <p:nvPicPr>
          <p:cNvPr id="153" name="Google Shape;153;p24"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
        <p:nvSpPr>
          <p:cNvPr id="154" name="Google Shape;154;p24"/>
          <p:cNvSpPr txBox="1"/>
          <p:nvPr/>
        </p:nvSpPr>
        <p:spPr>
          <a:xfrm>
            <a:off x="12480520" y="737005"/>
            <a:ext cx="80124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chemeClr val="bg1"/>
                </a:solidFill>
                <a:latin typeface="Helvetica Neue" panose="020B0604020202020204"/>
                <a:ea typeface="Helvetica Neue" panose="020B0604020202020204"/>
                <a:cs typeface="Helvetica Neue" panose="020B0604020202020204"/>
                <a:sym typeface="Helvetica Neue" panose="020B0604020202020204"/>
              </a:rPr>
              <a:t>References</a:t>
            </a:r>
            <a:endParaRPr lang="en-US" sz="4800" b="1">
              <a:solidFill>
                <a:schemeClr val="bg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 name="文本框 2"/>
          <p:cNvSpPr txBox="1"/>
          <p:nvPr/>
        </p:nvSpPr>
        <p:spPr>
          <a:xfrm>
            <a:off x="7895590" y="2256155"/>
            <a:ext cx="15097760" cy="306705"/>
          </a:xfrm>
          <a:prstGeom prst="rect">
            <a:avLst/>
          </a:prstGeom>
          <a:noFill/>
        </p:spPr>
        <p:txBody>
          <a:bodyPr wrap="square" rtlCol="0">
            <a:spAutoFit/>
          </a:bodyPr>
          <a:p>
            <a:pPr marL="342900" indent="-342900">
              <a:buAutoNum type="arabicPeriod"/>
            </a:pPr>
            <a:endParaRPr lang="zh-CN" altLang="en-US"/>
          </a:p>
        </p:txBody>
      </p:sp>
      <p:sp>
        <p:nvSpPr>
          <p:cNvPr id="2" name="文本框 1"/>
          <p:cNvSpPr txBox="1"/>
          <p:nvPr/>
        </p:nvSpPr>
        <p:spPr>
          <a:xfrm>
            <a:off x="7876540" y="2045335"/>
            <a:ext cx="14252575" cy="7416165"/>
          </a:xfrm>
          <a:prstGeom prst="rect">
            <a:avLst/>
          </a:prstGeom>
          <a:noFill/>
        </p:spPr>
        <p:txBody>
          <a:bodyPr wrap="square" rtlCol="0">
            <a:spAutoFit/>
          </a:bodyPr>
          <a:p>
            <a:pPr marL="514350" indent="-514350">
              <a:buClr>
                <a:srgbClr val="FFFFFF"/>
              </a:buClr>
              <a:buFont typeface="+mj-lt"/>
              <a:buAutoNum type="arabicPeriod"/>
            </a:pPr>
            <a:r>
              <a:rPr lang="zh-CN" altLang="en-US" sz="2800">
                <a:solidFill>
                  <a:schemeClr val="bg1"/>
                </a:solidFill>
                <a:hlinkClick r:id="rId3" action="ppaction://hlinkfile"/>
              </a:rPr>
              <a:t>Scoring Rules and Peer Prediction</a:t>
            </a:r>
            <a:r>
              <a:rPr lang="en-US" altLang="zh-CN" sz="2800">
                <a:solidFill>
                  <a:schemeClr val="bg1"/>
                </a:solidFill>
              </a:rPr>
              <a:t> </a:t>
            </a:r>
            <a:endParaRPr lang="en-US" altLang="zh-CN" sz="2800">
              <a:solidFill>
                <a:schemeClr val="bg1"/>
              </a:solidFill>
            </a:endParaRPr>
          </a:p>
          <a:p>
            <a:pPr marL="514350" indent="-514350">
              <a:lnSpc>
                <a:spcPct val="150000"/>
              </a:lnSpc>
              <a:buClr>
                <a:srgbClr val="FFFFFF"/>
              </a:buClr>
              <a:buFont typeface="+mj-lt"/>
              <a:buAutoNum type="arabicPeriod"/>
            </a:pPr>
            <a:r>
              <a:rPr lang="zh-CN" altLang="en-US" sz="2800">
                <a:solidFill>
                  <a:schemeClr val="bg1"/>
                </a:solidFill>
                <a:ea typeface="宋体" panose="02010600030101010101" pitchFamily="2" charset="-122"/>
                <a:hlinkClick r:id="rId4" action="ppaction://hlinkfile"/>
              </a:rPr>
              <a:t>Market Scoring Rules</a:t>
            </a:r>
            <a:endParaRPr lang="zh-CN" altLang="en-US" sz="2800">
              <a:solidFill>
                <a:schemeClr val="bg1"/>
              </a:solidFill>
              <a:ea typeface="宋体" panose="02010600030101010101" pitchFamily="2" charset="-122"/>
              <a:hlinkClick r:id="rId4" action="ppaction://hlinkfile"/>
            </a:endParaRPr>
          </a:p>
          <a:p>
            <a:pPr marL="514350" indent="-514350">
              <a:lnSpc>
                <a:spcPct val="150000"/>
              </a:lnSpc>
              <a:buClr>
                <a:srgbClr val="FFFFFF"/>
              </a:buClr>
              <a:buFont typeface="+mj-lt"/>
              <a:buAutoNum type="arabicPeriod"/>
            </a:pPr>
            <a:r>
              <a:rPr lang="zh-CN" altLang="en-US" sz="2800">
                <a:solidFill>
                  <a:schemeClr val="bg1"/>
                </a:solidFill>
                <a:ea typeface="宋体" panose="02010600030101010101" pitchFamily="2" charset="-122"/>
                <a:hlinkClick r:id="rId5" action="ppaction://hlinkfile"/>
              </a:rPr>
              <a:t>An Axiomatic Study of Scoring Rule Markets</a:t>
            </a:r>
            <a:endParaRPr lang="zh-CN" altLang="en-US" sz="2800">
              <a:solidFill>
                <a:schemeClr val="bg1"/>
              </a:solidFill>
              <a:ea typeface="宋体" panose="02010600030101010101" pitchFamily="2" charset="-122"/>
              <a:hlinkClick r:id="rId5"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tooltip="" action="ppaction://hlinkfile"/>
              </a:rPr>
              <a:t>Proper Scoring Rules and Prediction Markets</a:t>
            </a:r>
            <a:endParaRPr lang="zh-CN" altLang="en-US" sz="2800">
              <a:solidFill>
                <a:schemeClr val="bg1"/>
              </a:solidFill>
              <a:hlinkClick r:id="rId6" tooltip=""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tooltip="" action="ppaction://hlinkfile"/>
              </a:rPr>
              <a:t>A Brief Introduction to</a:t>
            </a:r>
            <a:r>
              <a:rPr lang="en-US" altLang="zh-CN" sz="2800">
                <a:solidFill>
                  <a:schemeClr val="bg1"/>
                </a:solidFill>
                <a:hlinkClick r:id="rId6" tooltip="" action="ppaction://hlinkfile"/>
              </a:rPr>
              <a:t> </a:t>
            </a:r>
            <a:r>
              <a:rPr lang="zh-CN" altLang="en-US" sz="2800">
                <a:solidFill>
                  <a:schemeClr val="bg1"/>
                </a:solidFill>
                <a:hlinkClick r:id="rId6" tooltip="" action="ppaction://hlinkfile"/>
              </a:rPr>
              <a:t>Prediction Markets</a:t>
            </a:r>
            <a:endParaRPr lang="zh-CN" altLang="en-US" sz="2800">
              <a:solidFill>
                <a:schemeClr val="bg1"/>
              </a:solidFill>
              <a:hlinkClick r:id="rId6" tooltip=""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tooltip="" action="ppaction://hlinkfile"/>
              </a:rPr>
              <a:t>Radical Markets for Elephants</a:t>
            </a:r>
            <a:endParaRPr lang="zh-CN" altLang="en-US" sz="2800">
              <a:solidFill>
                <a:schemeClr val="bg1"/>
              </a:solidFill>
              <a:hlinkClick r:id="rId6" tooltip=""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tooltip="" action="ppaction://hlinkfile"/>
              </a:rPr>
              <a:t>Price Updating in Combinatorial Prediction Markets with Bayesian Networks</a:t>
            </a:r>
            <a:endParaRPr lang="zh-CN" altLang="en-US" sz="2800">
              <a:solidFill>
                <a:schemeClr val="bg1"/>
              </a:solidFill>
              <a:hlinkClick r:id="rId6" tooltip=""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tooltip="" action="ppaction://hlinkfile"/>
              </a:rPr>
              <a:t>A Practical Liquidity-Sensitive Automated Market Maker</a:t>
            </a:r>
            <a:endParaRPr lang="zh-CN" altLang="en-US" sz="2800">
              <a:solidFill>
                <a:schemeClr val="bg1"/>
              </a:solidFill>
              <a:hlinkClick r:id="rId6" tooltip="" action="ppaction://hlinkfile"/>
            </a:endParaRPr>
          </a:p>
          <a:p>
            <a:pPr marL="514350" indent="-514350" algn="l">
              <a:lnSpc>
                <a:spcPct val="150000"/>
              </a:lnSpc>
              <a:buClr>
                <a:srgbClr val="FFFFFF"/>
              </a:buClr>
              <a:buSzTx/>
              <a:buFont typeface="+mj-lt"/>
              <a:buAutoNum type="arabicPeriod"/>
            </a:pPr>
            <a:r>
              <a:rPr lang="zh-CN" altLang="en-US" sz="2800">
                <a:solidFill>
                  <a:schemeClr val="bg1"/>
                </a:solidFill>
                <a:sym typeface="+mn-ea"/>
                <a:hlinkClick r:id="rId7" tooltip=""/>
              </a:rPr>
              <a:t>Hanson’s Market Scoring Rules</a:t>
            </a:r>
            <a:endParaRPr lang="zh-CN" altLang="en-US" sz="2800" baseline="0">
              <a:solidFill>
                <a:schemeClr val="bg1"/>
              </a:solidFill>
            </a:endParaRPr>
          </a:p>
          <a:p>
            <a:pPr marL="0" indent="0">
              <a:lnSpc>
                <a:spcPct val="150000"/>
              </a:lnSpc>
              <a:buClr>
                <a:srgbClr val="FFFFFF"/>
              </a:buClr>
              <a:buFont typeface="+mj-lt"/>
              <a:buNone/>
            </a:pPr>
            <a:endParaRPr lang="zh-CN" altLang="en-US" sz="2800">
              <a:solidFill>
                <a:schemeClr val="bg1"/>
              </a:solidFill>
              <a:hlinkClick r:id="rId6" tooltip="" action="ppaction://hlinkfile"/>
            </a:endParaRPr>
          </a:p>
          <a:p>
            <a:pPr marL="514350" indent="-514350">
              <a:lnSpc>
                <a:spcPct val="150000"/>
              </a:lnSpc>
              <a:buClr>
                <a:srgbClr val="FFFFFF"/>
              </a:buClr>
              <a:buFont typeface="+mj-lt"/>
              <a:buAutoNum type="arabicPeriod"/>
            </a:pPr>
            <a:endParaRPr lang="zh-CN" altLang="en-US" sz="2800">
              <a:solidFill>
                <a:schemeClr val="bg1"/>
              </a:solidFill>
            </a:endParaRPr>
          </a:p>
          <a:p>
            <a:pPr marL="342900" indent="-342900">
              <a:buAutoNum type="arabicPeriod"/>
            </a:pPr>
            <a:endParaRPr lang="zh-CN" altLang="en-US" sz="280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58" name="Shape 158"/>
        <p:cNvGrpSpPr/>
        <p:nvPr/>
      </p:nvGrpSpPr>
      <p:grpSpPr>
        <a:xfrm>
          <a:off x="0" y="0"/>
          <a:ext cx="0" cy="0"/>
          <a:chOff x="0" y="0"/>
          <a:chExt cx="0" cy="0"/>
        </a:xfrm>
      </p:grpSpPr>
      <p:pic>
        <p:nvPicPr>
          <p:cNvPr id="159" name="Google Shape;159;p25" descr="Изображение"/>
          <p:cNvPicPr preferRelativeResize="0"/>
          <p:nvPr/>
        </p:nvPicPr>
        <p:blipFill rotWithShape="1">
          <a:blip r:embed="rId1"/>
          <a:srcRect/>
          <a:stretch>
            <a:fillRect/>
          </a:stretch>
        </p:blipFill>
        <p:spPr>
          <a:xfrm>
            <a:off x="0" y="0"/>
            <a:ext cx="24384000" cy="13716000"/>
          </a:xfrm>
          <a:prstGeom prst="rect">
            <a:avLst/>
          </a:prstGeom>
          <a:noFill/>
          <a:ln>
            <a:noFill/>
          </a:ln>
        </p:spPr>
      </p:pic>
      <p:pic>
        <p:nvPicPr>
          <p:cNvPr id="160" name="Google Shape;160;p25" descr="Изображение"/>
          <p:cNvPicPr preferRelativeResize="0"/>
          <p:nvPr/>
        </p:nvPicPr>
        <p:blipFill rotWithShape="1">
          <a:blip r:embed="rId2"/>
          <a:srcRect l="18732"/>
          <a:stretch>
            <a:fillRect/>
          </a:stretch>
        </p:blipFill>
        <p:spPr>
          <a:xfrm flipH="1">
            <a:off x="10657090" y="0"/>
            <a:ext cx="10393162" cy="13716001"/>
          </a:xfrm>
          <a:prstGeom prst="rect">
            <a:avLst/>
          </a:prstGeom>
          <a:noFill/>
          <a:ln>
            <a:noFill/>
          </a:ln>
        </p:spPr>
      </p:pic>
      <p:pic>
        <p:nvPicPr>
          <p:cNvPr id="161" name="Google Shape;161;p25" descr="Изображение"/>
          <p:cNvPicPr preferRelativeResize="0"/>
          <p:nvPr/>
        </p:nvPicPr>
        <p:blipFill rotWithShape="1">
          <a:blip r:embed="rId3"/>
          <a:srcRect r="25608"/>
          <a:stretch>
            <a:fillRect/>
          </a:stretch>
        </p:blipFill>
        <p:spPr>
          <a:xfrm>
            <a:off x="11417139" y="12700"/>
            <a:ext cx="12981203" cy="13716000"/>
          </a:xfrm>
          <a:prstGeom prst="rect">
            <a:avLst/>
          </a:prstGeom>
          <a:noFill/>
          <a:ln>
            <a:noFill/>
          </a:ln>
        </p:spPr>
      </p:pic>
      <p:pic>
        <p:nvPicPr>
          <p:cNvPr id="162" name="Google Shape;162;p25" descr="Изображение"/>
          <p:cNvPicPr preferRelativeResize="0"/>
          <p:nvPr/>
        </p:nvPicPr>
        <p:blipFill rotWithShape="1">
          <a:blip r:embed="rId4"/>
          <a:srcRect/>
          <a:stretch>
            <a:fillRect/>
          </a:stretch>
        </p:blipFill>
        <p:spPr>
          <a:xfrm>
            <a:off x="1491970" y="940539"/>
            <a:ext cx="3301400" cy="809619"/>
          </a:xfrm>
          <a:prstGeom prst="rect">
            <a:avLst/>
          </a:prstGeom>
          <a:noFill/>
          <a:ln>
            <a:noFill/>
          </a:ln>
        </p:spPr>
      </p:pic>
      <p:sp>
        <p:nvSpPr>
          <p:cNvPr id="163" name="Google Shape;163;p25"/>
          <p:cNvSpPr txBox="1"/>
          <p:nvPr/>
        </p:nvSpPr>
        <p:spPr>
          <a:xfrm>
            <a:off x="16207055" y="2028703"/>
            <a:ext cx="7623606" cy="4778497"/>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6000"/>
              <a:buFont typeface="Helvetica Neue" panose="020B0604020202020204"/>
              <a:buNone/>
            </a:pPr>
            <a:r>
              <a:rPr lang="en-US" sz="6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Zeitgeist is an evolving blockchain for prediction markets and futarchy</a:t>
            </a:r>
            <a:endParaRPr lang="en-US" sz="6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4" name="Google Shape;164;p25"/>
          <p:cNvSpPr txBox="1"/>
          <p:nvPr/>
        </p:nvSpPr>
        <p:spPr>
          <a:xfrm>
            <a:off x="16176934" y="7172386"/>
            <a:ext cx="7559090" cy="1180907"/>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B5C1CA"/>
              </a:buClr>
              <a:buSzPts val="3500"/>
              <a:buFont typeface="Helvetica Neue" panose="020B0604020202020204"/>
              <a:buNone/>
            </a:pPr>
            <a:r>
              <a:rPr lang="en-US" sz="3500"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t>Built on Substrate, Ready for Polkadot</a:t>
            </a:r>
            <a:endParaRPr lang="en-US" sz="3500"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5" name="Google Shape;165;p25"/>
          <p:cNvSpPr txBox="1"/>
          <p:nvPr/>
        </p:nvSpPr>
        <p:spPr>
          <a:xfrm>
            <a:off x="16177361" y="8893139"/>
            <a:ext cx="6874600" cy="3454401"/>
          </a:xfrm>
          <a:prstGeom prst="rect">
            <a:avLst/>
          </a:prstGeom>
          <a:noFill/>
          <a:ln>
            <a:noFill/>
          </a:ln>
        </p:spPr>
        <p:txBody>
          <a:bodyPr spcFirstLastPara="1" wrap="square" lIns="50800" tIns="50800" rIns="50800" bIns="50800" anchor="t" anchorCtr="0">
            <a:spAutoFit/>
          </a:bodyPr>
          <a:lstStyle/>
          <a:p>
            <a:pPr marL="0" marR="0" lvl="0" indent="0" algn="l" rtl="0">
              <a:lnSpc>
                <a:spcPct val="130000"/>
              </a:lnSpc>
              <a:spcBef>
                <a:spcPts val="0"/>
              </a:spcBef>
              <a:spcAft>
                <a:spcPts val="0"/>
              </a:spcAft>
              <a:buClr>
                <a:srgbClr val="FFFFFF"/>
              </a:buClr>
              <a:buSzPts val="2500"/>
              <a:buFont typeface="Verdana" panose="020B0604030504040204"/>
              <a:buNone/>
            </a:pPr>
            <a:r>
              <a:rPr lang="en-US" sz="2500" b="0" i="0" u="none" strike="noStrike" cap="none">
                <a:solidFill>
                  <a:srgbClr val="FFFFFF"/>
                </a:solidFill>
                <a:latin typeface="Verdana" panose="020B0604030504040204"/>
                <a:ea typeface="Verdana" panose="020B0604030504040204"/>
                <a:cs typeface="Verdana" panose="020B0604030504040204"/>
                <a:sym typeface="Verdana" panose="020B0604030504040204"/>
              </a:rPr>
              <a:t>The most common prediction market trades only two outcomes on an event: “Yes” or “No”. This means that traders are betting on whether an event happens or it does not. These markets are sometimes known as binary markets since they only trade two distinct outcomes.</a:t>
            </a:r>
            <a:endParaRPr lang="en-US" sz="25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769112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panose="020B0604020202020204"/>
              </a:rPr>
              <a:t>Scoring Rule</a:t>
            </a:r>
            <a:br>
              <a:rPr lang="en-US"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1</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379200" y="7486015"/>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6000">
                <a:solidFill>
                  <a:schemeClr val="bg1"/>
                </a:solidFill>
                <a:latin typeface="微软雅黑" panose="020B0503020204020204" charset="-122"/>
                <a:ea typeface="微软雅黑" panose="020B0503020204020204" charset="-122"/>
              </a:rPr>
              <a:t>评分规则</a:t>
            </a:r>
            <a:endParaRPr lang="zh-CN" altLang="en-GB" sz="60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84" name="Google Shape;84;p16"/>
          <p:cNvSpPr txBox="1"/>
          <p:nvPr/>
        </p:nvSpPr>
        <p:spPr>
          <a:xfrm>
            <a:off x="1462912" y="3185795"/>
            <a:ext cx="10177500" cy="661035"/>
          </a:xfrm>
          <a:prstGeom prst="rect">
            <a:avLst/>
          </a:prstGeom>
          <a:noFill/>
          <a:ln>
            <a:noFill/>
          </a:ln>
        </p:spPr>
        <p:txBody>
          <a:bodyPr spcFirstLastPara="1" wrap="square" lIns="50800" tIns="50800" rIns="50800" bIns="50800" anchor="t" anchorCtr="0">
            <a:spAutoFit/>
          </a:bodyPr>
          <a:p>
            <a:pPr marL="0" marR="0" lvl="0" indent="0" algn="l" rtl="0">
              <a:lnSpc>
                <a:spcPct val="130000"/>
              </a:lnSpc>
              <a:spcBef>
                <a:spcPts val="0"/>
              </a:spcBef>
              <a:spcAft>
                <a:spcPts val="0"/>
              </a:spcAft>
              <a:buClr>
                <a:srgbClr val="FFFFFF"/>
              </a:buClr>
              <a:buSzPts val="2500"/>
              <a:buFont typeface="Verdana" panose="020B0604030504040204"/>
              <a:buNone/>
            </a:pPr>
            <a:r>
              <a:rPr 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评分规则是指在决策理论中衡量概率预测的准确性的一种方案</a:t>
            </a:r>
            <a:endParaRPr sz="2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5" name="Google Shape;85;p16"/>
          <p:cNvSpPr txBox="1"/>
          <p:nvPr/>
        </p:nvSpPr>
        <p:spPr>
          <a:xfrm>
            <a:off x="1463040" y="4050030"/>
            <a:ext cx="11859260" cy="661035"/>
          </a:xfrm>
          <a:prstGeom prst="rect">
            <a:avLst/>
          </a:prstGeom>
          <a:noFill/>
          <a:ln>
            <a:noFill/>
          </a:ln>
        </p:spPr>
        <p:txBody>
          <a:bodyPr spcFirstLastPara="1" wrap="square" lIns="50800" tIns="50800" rIns="50800" bIns="50800" anchor="t" anchorCtr="0">
            <a:spAutoFit/>
          </a:bodyPr>
          <a:p>
            <a:pPr marL="0" marR="0" lvl="0" indent="0" algn="l" rtl="0">
              <a:lnSpc>
                <a:spcPct val="130000"/>
              </a:lnSpc>
              <a:spcBef>
                <a:spcPts val="0"/>
              </a:spcBef>
              <a:spcAft>
                <a:spcPts val="0"/>
              </a:spcAft>
              <a:buClr>
                <a:srgbClr val="FFFFFF"/>
              </a:buClr>
              <a:buSzPts val="2500"/>
              <a:buFont typeface="Verdana" panose="020B0604030504040204"/>
              <a:buNone/>
            </a:pPr>
            <a:r>
              <a:rPr lang="en-US" sz="2800">
                <a:solidFill>
                  <a:srgbClr val="FFFFFF"/>
                </a:solidFill>
                <a:latin typeface="微软雅黑" panose="020B0503020204020204" charset="-122"/>
                <a:ea typeface="微软雅黑" panose="020B0503020204020204" charset="-122"/>
                <a:cs typeface="微软雅黑" panose="020B0503020204020204" charset="-122"/>
                <a:sym typeface="Verdana" panose="020B0604030504040204"/>
              </a:rPr>
              <a:t>适用范围：必须将概率和一组互斥结果相对应的情况，其概率总和为1</a:t>
            </a:r>
            <a:endParaRPr sz="2800">
              <a:solidFill>
                <a:srgbClr val="FFFFFF"/>
              </a:solidFill>
              <a:latin typeface="微软雅黑" panose="020B0503020204020204" charset="-122"/>
              <a:ea typeface="微软雅黑" panose="020B0503020204020204" charset="-122"/>
              <a:cs typeface="微软雅黑" panose="020B0503020204020204" charset="-122"/>
              <a:sym typeface="Verdana" panose="020B0604030504040204"/>
            </a:endParaRPr>
          </a:p>
        </p:txBody>
      </p:sp>
      <p:sp>
        <p:nvSpPr>
          <p:cNvPr id="3" name="文本框 2" descr="7b0a20202020227461726765744d6f64756c65223a20226b6f6e6c696e65666f6e7473220a7d0a"/>
          <p:cNvSpPr txBox="1"/>
          <p:nvPr/>
        </p:nvSpPr>
        <p:spPr>
          <a:xfrm>
            <a:off x="13552170" y="1241425"/>
            <a:ext cx="9721850" cy="583565"/>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天气预报</a:t>
            </a:r>
            <a:endParaRPr lang="zh-CN" altLang="en-US" sz="3200" b="1">
              <a:solidFill>
                <a:schemeClr val="bg1"/>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3"/>
          <a:stretch>
            <a:fillRect/>
          </a:stretch>
        </p:blipFill>
        <p:spPr>
          <a:xfrm>
            <a:off x="13623925" y="2033270"/>
            <a:ext cx="6049645" cy="48367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54885" y="341058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254885" y="341058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 name="文本框 0"/>
              <p:cNvSpPr txBox="1"/>
              <p:nvPr/>
            </p:nvSpPr>
            <p:spPr>
              <a:xfrm>
                <a:off x="2254885" y="7503160"/>
                <a:ext cx="16248380" cy="3734435"/>
              </a:xfrm>
              <a:prstGeom prst="rect">
                <a:avLst/>
              </a:prstGeom>
              <a:noFill/>
            </p:spPr>
            <p:txBody>
              <a:bodyPr wrap="square" rtlCol="0">
                <a:spAutoFit/>
              </a:bodyPr>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假设预测者对于某个事件的心里预计是</a:t>
                </a:r>
                <a:r>
                  <a:rPr lang="en-US" altLang="zh-CN" sz="3200">
                    <a:solidFill>
                      <a:schemeClr val="bg1"/>
                    </a:solidFill>
                    <a:latin typeface="Cambria Math" panose="02040503050406030204" charset="0"/>
                    <a:ea typeface="微软雅黑" panose="020B0503020204020204" charset="-122"/>
                    <a:cs typeface="Cambria Math" panose="02040503050406030204" charset="0"/>
                  </a:rPr>
                  <a:t> q </a:t>
                </a:r>
                <a:r>
                  <a:rPr lang="zh-CN" altLang="en-US" sz="3200">
                    <a:solidFill>
                      <a:schemeClr val="bg1"/>
                    </a:solidFill>
                    <a:latin typeface="Cambria Math" panose="02040503050406030204" charset="0"/>
                    <a:ea typeface="微软雅黑" panose="020B0503020204020204" charset="-122"/>
                    <a:cs typeface="Cambria Math" panose="02040503050406030204" charset="0"/>
                  </a:rPr>
                  <a:t>，但是他报告的时候选择报告</a:t>
                </a:r>
                <a:r>
                  <a:rPr lang="en-US" altLang="zh-CN" sz="3200">
                    <a:solidFill>
                      <a:schemeClr val="bg1"/>
                    </a:solidFill>
                    <a:latin typeface="Cambria Math" panose="02040503050406030204" charset="0"/>
                    <a:ea typeface="微软雅黑" panose="020B0503020204020204" charset="-122"/>
                    <a:cs typeface="Cambria Math" panose="02040503050406030204" charset="0"/>
                  </a:rPr>
                  <a:t> p</a:t>
                </a:r>
                <a:r>
                  <a:rPr lang="zh-CN" altLang="en-US" sz="3200">
                    <a:solidFill>
                      <a:schemeClr val="bg1"/>
                    </a:solidFill>
                    <a:latin typeface="Cambria Math" panose="02040503050406030204" charset="0"/>
                    <a:ea typeface="微软雅黑" panose="020B0503020204020204" charset="-122"/>
                    <a:cs typeface="Cambria Math" panose="02040503050406030204" charset="0"/>
                  </a:rPr>
                  <a:t>，那么我们定义其期望得分为：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S</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𝐸</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𝛺</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d>
                        <m:dPr>
                          <m:begChr m:val="{"/>
                          <m:endChr m:val=""/>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dPr>
                        <m:e>
                          <m:eqArr>
                            <m:eqArr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eqArrPr>
                            <m:e>
                              <m:nary>
                                <m:naryPr>
                                  <m:chr m:val="∑"/>
                                  <m:limLoc m:val="undOvr"/>
                                  <m:supHide m:val="on"/>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naryPr>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sub>
                                <m:sup/>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r>
                                    <a:rPr lang="zh-CN" altLang="en-US" sz="3200" i="1">
                                      <a:solidFill>
                                        <a:schemeClr val="bg1"/>
                                      </a:solidFill>
                                      <a:latin typeface="Cambria Math" panose="02040503050406030204" charset="0"/>
                                      <a:ea typeface="MS Mincho" charset="0"/>
                                      <a:cs typeface="Cambria Math" panose="02040503050406030204" charset="0"/>
                                    </a:rPr>
                                    <m:t>离散情况下</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nary>
                            </m:e>
                            <m:e>
                              <m:nary>
                                <m:naryPr>
                                  <m:limLoc m:val="undOvr"/>
                                  <m:subHide m:val="on"/>
                                  <m:supHide m:val="on"/>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naryPr>
                                <m:sub/>
                                <m:sup/>
                                <m:e>
                                  <m:r>
                                    <a:rPr lang="en-US" altLang="zh-CN" sz="3200" i="1">
                                      <a:solidFill>
                                        <a:schemeClr val="bg1"/>
                                      </a:solidFill>
                                      <a:latin typeface="Cambria Math" panose="02040503050406030204" charset="0"/>
                                      <a:ea typeface="微软雅黑" panose="020B0503020204020204" charset="-122"/>
                                      <a:cs typeface="Cambria Math" panose="02040503050406030204" charset="0"/>
                                    </a:rPr>
                                    <m:t>S</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box>
                                    <m:boxPr>
                                      <m:diff m:val="on"/>
                                      <m:noBreak m:val="on"/>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box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𝑑𝑞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box>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r>
                                    <a:rPr lang="zh-CN" altLang="en-US" sz="3200" i="1">
                                      <a:solidFill>
                                        <a:schemeClr val="bg1"/>
                                      </a:solidFill>
                                      <a:latin typeface="Cambria Math" panose="02040503050406030204" charset="0"/>
                                      <a:ea typeface="MS Mincho" charset="0"/>
                                      <a:cs typeface="Cambria Math" panose="02040503050406030204" charset="0"/>
                                    </a:rPr>
                                    <m:t>连续情况下</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nary>
                            </m:e>
                          </m:eqArr>
                        </m:e>
                      </m:d>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1" name="文本框 0"/>
              <p:cNvSpPr txBox="1">
                <a:spLocks noRot="1" noChangeAspect="1" noMove="1" noResize="1" noEditPoints="1" noAdjustHandles="1" noChangeArrowheads="1" noChangeShapeType="1" noTextEdit="1"/>
              </p:cNvSpPr>
              <p:nvPr/>
            </p:nvSpPr>
            <p:spPr>
              <a:xfrm>
                <a:off x="2254885" y="7503160"/>
                <a:ext cx="16248380" cy="373443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合适</a:t>
            </a:r>
            <a:r>
              <a:rPr lang="zh-CN" altLang="en-US" sz="4000" b="1">
                <a:solidFill>
                  <a:schemeClr val="bg1"/>
                </a:solidFill>
                <a:latin typeface="微软雅黑" panose="020B0503020204020204" charset="-122"/>
                <a:ea typeface="微软雅黑" panose="020B0503020204020204" charset="-122"/>
              </a:rPr>
              <a:t>的评分规则</a:t>
            </a:r>
            <a:endParaRPr lang="zh-CN" altLang="en-US" sz="4000" b="1">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2254885" y="2621280"/>
            <a:ext cx="16248380" cy="1272540"/>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所有的预测者都希望自己能拿到最多的奖励</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nSpc>
                <a:spcPct val="120000"/>
              </a:lnSpc>
              <a:buClr>
                <a:srgbClr val="FFFFFF"/>
              </a:buClr>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而评分规则则希望确保只有最符合实际结果的预测才能拿到最多的奖励</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4" name="文本框 3"/>
              <p:cNvSpPr txBox="1"/>
              <p:nvPr/>
            </p:nvSpPr>
            <p:spPr>
              <a:xfrm>
                <a:off x="2395220" y="5266055"/>
                <a:ext cx="12821285" cy="1985010"/>
              </a:xfrm>
              <a:prstGeom prst="rect">
                <a:avLst/>
              </a:prstGeom>
              <a:noFill/>
            </p:spPr>
            <p:txBody>
              <a:bodyPr wrap="square" rtlCol="0">
                <a:spAutoFit/>
              </a:bodyPr>
              <a:p>
                <a:pPr algn="ctr"/>
                <a:r>
                  <a:rPr lang="en-US" altLang="zh-CN" sz="3200" b="1">
                    <a:solidFill>
                      <a:schemeClr val="bg1"/>
                    </a:solidFill>
                  </a:rPr>
                  <a:t>Proper Scoring Rules</a:t>
                </a:r>
                <a:endParaRPr lang="en-US" altLang="zh-CN" sz="3200" b="1">
                  <a:solidFill>
                    <a:schemeClr val="bg1"/>
                  </a:solidFill>
                </a:endParaRPr>
              </a:p>
              <a:p>
                <a:pPr algn="l">
                  <a:lnSpc>
                    <a:spcPct val="130000"/>
                  </a:lnSpc>
                </a:pPr>
                <a14:m>
                  <m:oMathPara xmlns:m="http://schemas.openxmlformats.org/officeDocument/2006/math">
                    <m:oMathParaPr>
                      <m:jc m:val="left"/>
                    </m:oMathParaPr>
                    <m:oMath xmlns:m="http://schemas.openxmlformats.org/officeDocument/2006/math">
                      <m:r>
                        <a:rPr lang="zh-CN" altLang="en-US" sz="3200" b="1">
                          <a:solidFill>
                            <a:schemeClr val="bg1"/>
                          </a:solidFill>
                          <a:latin typeface="Cambria Math" panose="02040503050406030204" charset="0"/>
                          <a:ea typeface="MS Mincho" charset="0"/>
                          <a:cs typeface="Cambria Math" panose="02040503050406030204" charset="0"/>
                        </a:rPr>
                        <m:t>满足一下条件即为合适的评分规则</m:t>
                      </m:r>
                      <m:r>
                        <a:rPr lang="en-US" altLang="zh-CN" sz="3200" b="1">
                          <a:solidFill>
                            <a:schemeClr val="bg1"/>
                          </a:solidFill>
                          <a:latin typeface="Cambria Math" panose="02040503050406030204" charset="0"/>
                          <a:ea typeface="MS Mincho" charset="0"/>
                          <a:cs typeface="Cambria Math" panose="02040503050406030204" charset="0"/>
                        </a:rPr>
                        <m:t>：</m:t>
                      </m:r>
                    </m:oMath>
                  </m:oMathPara>
                </a14:m>
                <a:endParaRPr lang="en-US" altLang="zh-CN" sz="3200" b="1">
                  <a:solidFill>
                    <a:schemeClr val="bg1"/>
                  </a:solidFill>
                  <a:latin typeface="微软雅黑" panose="020B0503020204020204" charset="-122"/>
                  <a:ea typeface="微软雅黑" panose="020B0503020204020204" charset="-122"/>
                  <a:cs typeface="Cambria Math" panose="02040503050406030204" charset="0"/>
                </a:endParaRPr>
              </a:p>
              <a:p>
                <a:pPr>
                  <a:lnSpc>
                    <a:spcPct val="150000"/>
                  </a:lnSpc>
                </a:pPr>
                <a14:m>
                  <m:oMathPara xmlns:m="http://schemas.openxmlformats.org/officeDocument/2006/math">
                    <m:oMathParaPr>
                      <m:jc m:val="center"/>
                    </m:oMathParaPr>
                    <m:oMath xmlns:m="http://schemas.openxmlformats.org/officeDocument/2006/math">
                      <m:r>
                        <a:rPr lang="en-US" altLang="zh-CN" sz="3200" b="1" i="1">
                          <a:solidFill>
                            <a:schemeClr val="bg1"/>
                          </a:solidFill>
                          <a:latin typeface="Cambria Math" panose="02040503050406030204" charset="0"/>
                          <a:cs typeface="Cambria Math" panose="02040503050406030204" charset="0"/>
                        </a:rPr>
                        <m:t>𝑺</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𝑺</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𝒑</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𝒒</m:t>
                      </m:r>
                      <m:r>
                        <a:rPr lang="en-US" altLang="zh-CN" sz="3200" b="1" i="1">
                          <a:solidFill>
                            <a:schemeClr val="bg1"/>
                          </a:solidFill>
                          <a:latin typeface="Cambria Math" panose="02040503050406030204" charset="0"/>
                          <a:ea typeface="MS Mincho" charset="0"/>
                          <a:cs typeface="Cambria Math" panose="02040503050406030204" charset="0"/>
                        </a:rPr>
                        <m:t>)</m:t>
                      </m:r>
                    </m:oMath>
                  </m:oMathPara>
                </a14:m>
                <a:endParaRPr lang="en-US" altLang="zh-CN" sz="3200" b="1" i="1">
                  <a:solidFill>
                    <a:schemeClr val="bg1"/>
                  </a:solidFill>
                  <a:latin typeface="Arial" panose="020B0604020202020204" pitchFamily="34" charset="0"/>
                  <a:cs typeface="Arial" panose="020B0604020202020204" pitchFamily="3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395220" y="5266055"/>
                <a:ext cx="12821285" cy="198501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2378710" y="8191500"/>
                <a:ext cx="12821285" cy="2087245"/>
              </a:xfrm>
              <a:prstGeom prst="rect">
                <a:avLst/>
              </a:prstGeom>
              <a:noFill/>
            </p:spPr>
            <p:txBody>
              <a:bodyPr wrap="square" rtlCol="0">
                <a:spAutoFit/>
              </a:bodyPr>
              <a:p>
                <a:pPr algn="ctr"/>
                <a:r>
                  <a:rPr lang="en-US" altLang="zh-CN" sz="3200" b="1">
                    <a:solidFill>
                      <a:schemeClr val="bg1"/>
                    </a:solidFill>
                  </a:rPr>
                  <a:t>Strictly Proper Scoring Rules</a:t>
                </a:r>
                <a:endParaRPr lang="en-US" altLang="zh-CN" sz="3200" b="1">
                  <a:solidFill>
                    <a:schemeClr val="bg1"/>
                  </a:solidFill>
                </a:endParaRPr>
              </a:p>
              <a:p>
                <a:pPr>
                  <a:lnSpc>
                    <a:spcPct val="150000"/>
                  </a:lnSpc>
                </a:pPr>
                <a14:m>
                  <m:oMathPara xmlns:m="http://schemas.openxmlformats.org/officeDocument/2006/math">
                    <m:oMathParaPr>
                      <m:jc m:val="left"/>
                    </m:oMathParaPr>
                    <m:oMath xmlns:m="http://schemas.openxmlformats.org/officeDocument/2006/math">
                      <m:r>
                        <a:rPr lang="zh-CN" altLang="en-US" sz="3200" b="1">
                          <a:solidFill>
                            <a:schemeClr val="bg1"/>
                          </a:solidFill>
                          <a:latin typeface="Cambria Math" panose="02040503050406030204" charset="0"/>
                          <a:cs typeface="Cambria Math" panose="02040503050406030204" charset="0"/>
                        </a:rPr>
                        <m:t>满足一下条件即为</m:t>
                      </m:r>
                      <m:r>
                        <a:rPr lang="zh-CN" altLang="en-US" sz="3200" b="1">
                          <a:solidFill>
                            <a:schemeClr val="bg1"/>
                          </a:solidFill>
                          <a:latin typeface="Cambria Math" panose="02040503050406030204" charset="0"/>
                          <a:cs typeface="Cambria Math" panose="02040503050406030204" charset="0"/>
                        </a:rPr>
                        <m:t>严格合适的评分规则</m:t>
                      </m:r>
                      <m:r>
                        <a:rPr lang="en-US" altLang="zh-CN" sz="3200" b="1">
                          <a:solidFill>
                            <a:schemeClr val="bg1"/>
                          </a:solidFill>
                          <a:latin typeface="Cambria Math" panose="02040503050406030204" charset="0"/>
                          <a:cs typeface="Cambria Math" panose="02040503050406030204" charset="0"/>
                        </a:rPr>
                        <m:t>：</m:t>
                      </m:r>
                    </m:oMath>
                  </m:oMathPara>
                </a14:m>
                <a:endParaRPr lang="en-US" altLang="zh-CN" sz="3200" b="1">
                  <a:solidFill>
                    <a:schemeClr val="bg1"/>
                  </a:solidFill>
                  <a:latin typeface="Cambria Math" panose="02040503050406030204" charset="0"/>
                  <a:cs typeface="Cambria Math" panose="02040503050406030204" charset="0"/>
                </a:endParaRPr>
              </a:p>
              <a:p>
                <a:pPr>
                  <a:lnSpc>
                    <a:spcPct val="150000"/>
                  </a:lnSpc>
                </a:pPr>
                <a14:m>
                  <m:oMathPara xmlns:m="http://schemas.openxmlformats.org/officeDocument/2006/math">
                    <m:oMathParaPr>
                      <m:jc m:val="center"/>
                    </m:oMathParaPr>
                    <m:oMath xmlns:m="http://schemas.openxmlformats.org/officeDocument/2006/math">
                      <m:r>
                        <a:rPr lang="en-US" altLang="zh-CN" sz="3200" b="1" i="1">
                          <a:solidFill>
                            <a:schemeClr val="bg1"/>
                          </a:solidFill>
                          <a:latin typeface="Cambria Math" panose="02040503050406030204" charset="0"/>
                          <a:cs typeface="Cambria Math" panose="02040503050406030204" charset="0"/>
                        </a:rPr>
                        <m:t>𝑺</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&gt;</m:t>
                      </m:r>
                      <m:r>
                        <a:rPr lang="en-US" altLang="zh-CN" sz="3200" b="1" i="1">
                          <a:solidFill>
                            <a:schemeClr val="bg1"/>
                          </a:solidFill>
                          <a:latin typeface="Cambria Math" panose="02040503050406030204" charset="0"/>
                          <a:ea typeface="MS Mincho" charset="0"/>
                          <a:cs typeface="Cambria Math" panose="02040503050406030204" charset="0"/>
                        </a:rPr>
                        <m:t>𝑺</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𝒑</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𝒒</m:t>
                      </m:r>
                      <m:r>
                        <a:rPr lang="en-US" altLang="zh-CN" sz="3200" b="1" i="1">
                          <a:solidFill>
                            <a:schemeClr val="bg1"/>
                          </a:solidFill>
                          <a:latin typeface="Cambria Math" panose="02040503050406030204" charset="0"/>
                          <a:ea typeface="MS Mincho" charset="0"/>
                          <a:cs typeface="Cambria Math" panose="02040503050406030204" charset="0"/>
                        </a:rPr>
                        <m:t>)</m:t>
                      </m:r>
                    </m:oMath>
                  </m:oMathPara>
                </a14:m>
                <a:endParaRPr lang="en-US" altLang="zh-CN" sz="3200" b="1" i="1">
                  <a:solidFill>
                    <a:schemeClr val="bg1"/>
                  </a:solidFill>
                  <a:latin typeface="Arial" panose="020B0604020202020204" pitchFamily="34" charset="0"/>
                  <a:cs typeface="Arial" panose="020B0604020202020204" pitchFamily="3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2378710" y="8191500"/>
                <a:ext cx="12821285" cy="208724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pic>
        <p:nvPicPr>
          <p:cNvPr id="90" name="Google Shape;90;p17"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91" name="Google Shape;91;p17" descr="Изображение"/>
          <p:cNvPicPr preferRelativeResize="0"/>
          <p:nvPr/>
        </p:nvPicPr>
        <p:blipFill rotWithShape="1">
          <a:blip r:embed="rId2"/>
          <a:srcRect/>
          <a:stretch>
            <a:fillRect/>
          </a:stretch>
        </p:blipFill>
        <p:spPr>
          <a:xfrm>
            <a:off x="0" y="8322230"/>
            <a:ext cx="24384001" cy="5402740"/>
          </a:xfrm>
          <a:prstGeom prst="rect">
            <a:avLst/>
          </a:prstGeom>
          <a:noFill/>
          <a:ln>
            <a:noFill/>
          </a:ln>
        </p:spPr>
      </p:pic>
      <p:sp>
        <p:nvSpPr>
          <p:cNvPr id="10" name="AutoShape 60"/>
          <p:cNvSpPr>
            <a:spLocks noChangeArrowheads="1"/>
          </p:cNvSpPr>
          <p:nvPr/>
        </p:nvSpPr>
        <p:spPr bwMode="auto">
          <a:xfrm rot="5400000" flipH="1" flipV="1">
            <a:off x="11965940" y="3699510"/>
            <a:ext cx="7771130" cy="6454775"/>
          </a:xfrm>
          <a:prstGeom prst="pentagon">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p>
            <a:pPr marL="0" lvl="2" algn="ctr" eaLnBrk="0" fontAlgn="ctr" hangingPunct="0">
              <a:spcBef>
                <a:spcPts val="0"/>
              </a:spcBef>
              <a:spcAft>
                <a:spcPts val="0"/>
              </a:spcAft>
              <a:buClr>
                <a:srgbClr val="FF0000"/>
              </a:buClr>
              <a:buSzPct val="70000"/>
              <a:buFont typeface="Wingdings" panose="05000000000000000000" pitchFamily="2" charset="2"/>
              <a:buChar char="u"/>
              <a:tabLst>
                <a:tab pos="136525" algn="l"/>
              </a:tabLst>
              <a:defRPr/>
            </a:pPr>
            <a:endParaRPr lang="zh-CN" altLang="en-US" sz="1400" dirty="0">
              <a:latin typeface="微软雅黑" panose="020B0503020204020204" charset="-122"/>
              <a:ea typeface="微软雅黑" panose="020B0503020204020204" charset="-122"/>
            </a:endParaRPr>
          </a:p>
        </p:txBody>
      </p:sp>
      <p:sp>
        <p:nvSpPr>
          <p:cNvPr id="14" name="AutoShape 60"/>
          <p:cNvSpPr>
            <a:spLocks noChangeArrowheads="1"/>
          </p:cNvSpPr>
          <p:nvPr/>
        </p:nvSpPr>
        <p:spPr bwMode="auto">
          <a:xfrm rot="16200000" flipV="1">
            <a:off x="3829050" y="3627755"/>
            <a:ext cx="7771130" cy="6454775"/>
          </a:xfrm>
          <a:prstGeom prst="pentagon">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p>
            <a:pPr marL="0" lvl="2" algn="ctr" eaLnBrk="0" fontAlgn="ctr" hangingPunct="0">
              <a:spcBef>
                <a:spcPts val="0"/>
              </a:spcBef>
              <a:spcAft>
                <a:spcPts val="0"/>
              </a:spcAft>
              <a:buClr>
                <a:srgbClr val="FF0000"/>
              </a:buClr>
              <a:buSzPct val="70000"/>
              <a:buFont typeface="Wingdings" panose="05000000000000000000" pitchFamily="2" charset="2"/>
              <a:buChar char="u"/>
              <a:tabLst>
                <a:tab pos="136525" algn="l"/>
              </a:tabLst>
              <a:defRPr/>
            </a:pPr>
            <a:endParaRPr lang="zh-CN" altLang="en-US" sz="1400" dirty="0">
              <a:latin typeface="微软雅黑" panose="020B0503020204020204" charset="-122"/>
              <a:ea typeface="微软雅黑" panose="020B0503020204020204" charset="-122"/>
            </a:endParaRPr>
          </a:p>
        </p:txBody>
      </p:sp>
      <p:sp>
        <p:nvSpPr>
          <p:cNvPr id="16" name="AutoShape 593"/>
          <p:cNvSpPr>
            <a:spLocks noChangeArrowheads="1"/>
          </p:cNvSpPr>
          <p:nvPr/>
        </p:nvSpPr>
        <p:spPr bwMode="auto">
          <a:xfrm flipH="1">
            <a:off x="9530080" y="6497955"/>
            <a:ext cx="853440" cy="775335"/>
          </a:xfrm>
          <a:prstGeom prst="chevron">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p>
            <a:pPr algn="ctr" eaLnBrk="0" fontAlgn="ctr" hangingPunct="0">
              <a:spcBef>
                <a:spcPts val="0"/>
              </a:spcBef>
              <a:spcAft>
                <a:spcPts val="0"/>
              </a:spcAft>
              <a:buClr>
                <a:srgbClr val="FF0000"/>
              </a:buClr>
              <a:buSzPct val="70000"/>
              <a:buFont typeface="Wingdings" panose="05000000000000000000" pitchFamily="2" charset="2"/>
              <a:buChar char="u"/>
              <a:defRPr/>
            </a:pPr>
            <a:endParaRPr lang="zh-CN" altLang="en-US" sz="1600" b="1" dirty="0">
              <a:solidFill>
                <a:schemeClr val="bg1"/>
              </a:solidFill>
              <a:latin typeface="微软雅黑" panose="020B0503020204020204" charset="-122"/>
              <a:ea typeface="微软雅黑" panose="020B0503020204020204" charset="-122"/>
            </a:endParaRPr>
          </a:p>
        </p:txBody>
      </p:sp>
      <p:sp>
        <p:nvSpPr>
          <p:cNvPr id="24" name="AutoShape 593"/>
          <p:cNvSpPr>
            <a:spLocks noChangeArrowheads="1"/>
          </p:cNvSpPr>
          <p:nvPr/>
        </p:nvSpPr>
        <p:spPr bwMode="auto">
          <a:xfrm rot="10800000" flipH="1" flipV="1">
            <a:off x="13094335" y="6497955"/>
            <a:ext cx="804545" cy="766445"/>
          </a:xfrm>
          <a:prstGeom prst="chevron">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p>
            <a:pPr algn="ctr" eaLnBrk="0" fontAlgn="ctr" hangingPunct="0">
              <a:spcBef>
                <a:spcPts val="0"/>
              </a:spcBef>
              <a:spcAft>
                <a:spcPts val="0"/>
              </a:spcAft>
              <a:buClr>
                <a:srgbClr val="FF0000"/>
              </a:buClr>
              <a:buSzPct val="70000"/>
              <a:buFont typeface="Wingdings" panose="05000000000000000000" pitchFamily="2" charset="2"/>
              <a:buChar char="u"/>
              <a:defRPr/>
            </a:pPr>
            <a:endParaRPr lang="zh-CN" altLang="en-US" sz="1600" b="1" dirty="0">
              <a:solidFill>
                <a:schemeClr val="bg1"/>
              </a:solidFill>
              <a:latin typeface="微软雅黑" panose="020B0503020204020204" charset="-122"/>
              <a:ea typeface="微软雅黑" panose="020B0503020204020204" charset="-122"/>
            </a:endParaRPr>
          </a:p>
        </p:txBody>
      </p:sp>
      <p:grpSp>
        <p:nvGrpSpPr>
          <p:cNvPr id="25" name="组合 26"/>
          <p:cNvGrpSpPr>
            <a:grpSpLocks noChangeAspect="1"/>
          </p:cNvGrpSpPr>
          <p:nvPr/>
        </p:nvGrpSpPr>
        <p:grpSpPr bwMode="auto">
          <a:xfrm>
            <a:off x="10440034" y="5561965"/>
            <a:ext cx="2607947" cy="2584450"/>
            <a:chOff x="1318008" y="2463785"/>
            <a:chExt cx="424835" cy="2705673"/>
          </a:xfrm>
        </p:grpSpPr>
        <p:sp>
          <p:nvSpPr>
            <p:cNvPr id="26" name="圆角矩形 25"/>
            <p:cNvSpPr/>
            <p:nvPr/>
          </p:nvSpPr>
          <p:spPr>
            <a:xfrm>
              <a:off x="1321939" y="2463785"/>
              <a:ext cx="415318" cy="2705673"/>
            </a:xfrm>
            <a:prstGeom prst="roundRect">
              <a:avLst>
                <a:gd name="adj" fmla="val 10568"/>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p>
              <a:pPr algn="ctr" eaLnBrk="0" fontAlgn="ctr" hangingPunct="0">
                <a:spcBef>
                  <a:spcPts val="0"/>
                </a:spcBef>
                <a:spcAft>
                  <a:spcPts val="0"/>
                </a:spcAft>
                <a:buClr>
                  <a:srgbClr val="FF0000"/>
                </a:buClr>
                <a:buSzPct val="70000"/>
                <a:buFont typeface="Wingdings" panose="05000000000000000000" pitchFamily="2" charset="2"/>
                <a:buChar char="u"/>
                <a:defRPr/>
              </a:pPr>
              <a:endParaRPr lang="zh-CN" altLang="en-US" sz="1600" dirty="0">
                <a:solidFill>
                  <a:schemeClr val="bg1"/>
                </a:solidFill>
                <a:effectLst>
                  <a:reflection blurRad="6350" stA="50000" endA="300" endPos="50000" dist="29997" dir="5400000" sy="-100000" algn="bl" rotWithShape="0"/>
                </a:effectLst>
                <a:latin typeface="微软雅黑" panose="020B0503020204020204" charset="-122"/>
                <a:ea typeface="微软雅黑" panose="020B0503020204020204" charset="-122"/>
              </a:endParaRPr>
            </a:p>
          </p:txBody>
        </p:sp>
        <p:sp>
          <p:nvSpPr>
            <p:cNvPr id="27" name="矩形 14"/>
            <p:cNvSpPr>
              <a:spLocks noChangeArrowheads="1"/>
            </p:cNvSpPr>
            <p:nvPr/>
          </p:nvSpPr>
          <p:spPr bwMode="auto">
            <a:xfrm>
              <a:off x="1318008" y="3511486"/>
              <a:ext cx="424835" cy="610937"/>
            </a:xfrm>
            <a:prstGeom prst="rect">
              <a:avLst/>
            </a:prstGeom>
            <a:noFill/>
            <a:ln w="9525">
              <a:noFill/>
              <a:miter lim="800000"/>
            </a:ln>
          </p:spPr>
          <p:txBody>
            <a:bodyPr wrap="square" anchor="ctr">
              <a:spAutoFit/>
            </a:bodyPr>
            <a:p>
              <a:pPr algn="ctr" fontAlgn="auto">
                <a:spcBef>
                  <a:spcPts val="0"/>
                </a:spcBef>
                <a:spcAft>
                  <a:spcPts val="0"/>
                </a:spcAft>
                <a:defRPr/>
              </a:pPr>
              <a:r>
                <a:rPr kumimoji="1" lang="en-US" sz="3200" b="1" dirty="0">
                  <a:solidFill>
                    <a:schemeClr val="bg1"/>
                  </a:solidFill>
                  <a:effectLst>
                    <a:reflection blurRad="6350" stA="50000" endA="300" endPos="50000" dist="29997" dir="5400000" sy="-100000" algn="bl" rotWithShape="0"/>
                  </a:effectLst>
                  <a:latin typeface="微软雅黑" panose="020B0503020204020204" charset="-122"/>
                  <a:ea typeface="微软雅黑" panose="020B0503020204020204" charset="-122"/>
                </a:rPr>
                <a:t>Score Rules</a:t>
              </a:r>
              <a:endParaRPr kumimoji="1" lang="en-US" sz="3200" b="1" dirty="0">
                <a:solidFill>
                  <a:schemeClr val="bg1"/>
                </a:solidFill>
                <a:effectLst>
                  <a:reflection blurRad="6350" stA="50000" endA="300" endPos="50000" dist="29997" dir="5400000" sy="-100000" algn="bl" rotWithShape="0"/>
                </a:effectLst>
                <a:latin typeface="微软雅黑" panose="020B0503020204020204" charset="-122"/>
                <a:ea typeface="微软雅黑" panose="020B0503020204020204" charset="-122"/>
              </a:endParaRPr>
            </a:p>
          </p:txBody>
        </p:sp>
      </p:grpSp>
      <p:sp>
        <p:nvSpPr>
          <p:cNvPr id="2" name="文本框 1"/>
          <p:cNvSpPr txBox="1"/>
          <p:nvPr/>
        </p:nvSpPr>
        <p:spPr>
          <a:xfrm>
            <a:off x="5422900" y="4553585"/>
            <a:ext cx="4215765" cy="5754370"/>
          </a:xfrm>
          <a:prstGeom prst="rect">
            <a:avLst/>
          </a:prstGeom>
          <a:noFill/>
        </p:spPr>
        <p:txBody>
          <a:bodyPr wrap="square" rtlCol="0">
            <a:spAutoFit/>
          </a:bodyPr>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Brier Score</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Spherical Score（球形分数）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Logarithmic Score（对数分数）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Zero-one Score（0-1分数）</a:t>
            </a:r>
            <a:endParaRPr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endParaRPr lang="zh-CN" altLang="en-US" sz="3200"/>
          </a:p>
        </p:txBody>
      </p:sp>
      <p:sp>
        <p:nvSpPr>
          <p:cNvPr id="3" name="Google Shape;94;p17"/>
          <p:cNvSpPr txBox="1"/>
          <p:nvPr/>
        </p:nvSpPr>
        <p:spPr>
          <a:xfrm>
            <a:off x="3839210" y="2177415"/>
            <a:ext cx="6034405" cy="873760"/>
          </a:xfrm>
          <a:prstGeom prst="rect">
            <a:avLst/>
          </a:prstGeom>
          <a:noFill/>
          <a:ln>
            <a:noFill/>
          </a:ln>
        </p:spPr>
        <p:txBody>
          <a:bodyPr spcFirstLastPara="1" wrap="square" lIns="91425" tIns="91425" rIns="91425" bIns="91425" anchor="t" anchorCtr="0">
            <a:spAutoFit/>
          </a:bodyPr>
          <a:p>
            <a:pPr marL="0" lvl="0" indent="0" algn="l" rtl="0">
              <a:spcBef>
                <a:spcPts val="0"/>
              </a:spcBef>
              <a:spcAft>
                <a:spcPts val="0"/>
              </a:spcAft>
              <a:buNone/>
            </a:pP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对于分类变量（离散）</a:t>
            </a:r>
            <a:endParaRPr sz="45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4" name="文本框 3"/>
          <p:cNvSpPr txBox="1"/>
          <p:nvPr/>
        </p:nvSpPr>
        <p:spPr>
          <a:xfrm>
            <a:off x="14088745" y="4608830"/>
            <a:ext cx="5604510" cy="4523105"/>
          </a:xfrm>
          <a:prstGeom prst="rect">
            <a:avLst/>
          </a:prstGeom>
          <a:noFill/>
        </p:spPr>
        <p:txBody>
          <a:bodyPr wrap="square" rtlCol="0">
            <a:spAutoFit/>
          </a:bodyPr>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Quadratic Score</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50000"/>
              </a:lnSpc>
              <a:spcBef>
                <a:spcPts val="0"/>
              </a:spcBef>
              <a:spcAft>
                <a:spcPts val="0"/>
              </a:spcAft>
              <a:buClr>
                <a:schemeClr val="lt1"/>
              </a:buClr>
              <a:buSzPts val="3600"/>
              <a:buFont typeface="Wingdings" panose="05000000000000000000" charset="0"/>
              <a:buNone/>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     （二次分数）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Pseudospherical Score（伪球形分数）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Logarithmic Score</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50000"/>
              </a:lnSpc>
              <a:spcBef>
                <a:spcPts val="0"/>
              </a:spcBef>
              <a:spcAft>
                <a:spcPts val="0"/>
              </a:spcAft>
              <a:buClr>
                <a:schemeClr val="lt1"/>
              </a:buClr>
              <a:buSzPts val="3600"/>
              <a:buFont typeface="Wingdings" panose="05000000000000000000" charset="0"/>
              <a:buNone/>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     （对数分数）</a:t>
            </a:r>
            <a:endParaRPr lang="zh-CN" altLang="en-US" sz="3200"/>
          </a:p>
        </p:txBody>
      </p:sp>
      <p:sp>
        <p:nvSpPr>
          <p:cNvPr id="5" name="Google Shape;95;p17"/>
          <p:cNvSpPr txBox="1"/>
          <p:nvPr/>
        </p:nvSpPr>
        <p:spPr>
          <a:xfrm>
            <a:off x="13848080" y="2096135"/>
            <a:ext cx="3850640" cy="873760"/>
          </a:xfrm>
          <a:prstGeom prst="rect">
            <a:avLst/>
          </a:prstGeom>
          <a:noFill/>
          <a:ln>
            <a:noFill/>
          </a:ln>
        </p:spPr>
        <p:txBody>
          <a:bodyPr spcFirstLastPara="1" wrap="square" lIns="91425" tIns="91425" rIns="91425" bIns="91425" anchor="t" anchorCtr="0">
            <a:spAutoFit/>
          </a:bodyPr>
          <a:p>
            <a:pPr marL="0" lvl="0" indent="0" algn="l" rtl="0">
              <a:spcBef>
                <a:spcPts val="0"/>
              </a:spcBef>
              <a:spcAft>
                <a:spcPts val="0"/>
              </a:spcAft>
              <a:buNone/>
            </a:pP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对于</a:t>
            </a: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连续</a:t>
            </a: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变量</a:t>
            </a:r>
            <a:endParaRPr sz="45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255375"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panose="020B0604020202020204"/>
              </a:rPr>
              <a:t>Market Scoring Rule</a:t>
            </a:r>
            <a:br>
              <a:rPr lang="en-US"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2</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379200" y="7486015"/>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6000">
                <a:solidFill>
                  <a:schemeClr val="bg1"/>
                </a:solidFill>
                <a:latin typeface="微软雅黑" panose="020B0503020204020204" charset="-122"/>
                <a:ea typeface="微软雅黑" panose="020B0503020204020204" charset="-122"/>
              </a:rPr>
              <a:t>市场评分规则</a:t>
            </a:r>
            <a:endParaRPr lang="zh-CN" altLang="en-GB" sz="60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市场评分规则原理</a:t>
            </a:r>
            <a:endParaRPr lang="zh-CN" altLang="en-US" sz="4000" b="1">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2254885" y="3410585"/>
            <a:ext cx="16248380" cy="3044190"/>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假设有一组硬币，里面可能存在一些劣质的硬币，导致我们在抛硬币的时候花和字最终的概率可能不是相等的（</a:t>
            </a:r>
            <a:r>
              <a:rPr lang="en-US" altLang="zh-CN" sz="3200">
                <a:solidFill>
                  <a:schemeClr val="bg1"/>
                </a:solidFill>
                <a:latin typeface="微软雅黑" panose="020B0503020204020204" charset="-122"/>
                <a:ea typeface="微软雅黑" panose="020B0503020204020204" charset="-122"/>
              </a:rPr>
              <a:t>50%</a:t>
            </a:r>
            <a:r>
              <a:rPr lang="zh-CN" altLang="en-US" sz="3200">
                <a:solidFill>
                  <a:schemeClr val="bg1"/>
                </a:solidFill>
                <a:latin typeface="微软雅黑" panose="020B0503020204020204" charset="-122"/>
                <a:ea typeface="微软雅黑" panose="020B0503020204020204" charset="-122"/>
              </a:rPr>
              <a:t>）</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我们在下次抛硬币前让预测者来进行预测，此时如果我们只有一位预测者，那么将和之前的评分规则方法一致，但是如果我们有多名预测者，我们又将如何将他们的预测结果进行合并</a:t>
            </a:r>
            <a:r>
              <a:rPr lang="zh-CN" altLang="en-US" sz="3200">
                <a:solidFill>
                  <a:schemeClr val="bg1"/>
                </a:solidFill>
                <a:latin typeface="微软雅黑" panose="020B0503020204020204" charset="-122"/>
                <a:ea typeface="微软雅黑" panose="020B0503020204020204" charset="-122"/>
              </a:rPr>
              <a:t>呢？</a:t>
            </a:r>
            <a:endParaRPr lang="zh-CN" altLang="en-US" sz="3200">
              <a:solidFill>
                <a:schemeClr val="bg1"/>
              </a:solidFill>
              <a:latin typeface="微软雅黑" panose="020B0503020204020204" charset="-122"/>
              <a:ea typeface="微软雅黑" panose="020B0503020204020204" charset="-122"/>
            </a:endParaRPr>
          </a:p>
        </p:txBody>
      </p:sp>
      <p:grpSp>
        <p:nvGrpSpPr>
          <p:cNvPr id="33" name="组合 32"/>
          <p:cNvGrpSpPr/>
          <p:nvPr/>
        </p:nvGrpSpPr>
        <p:grpSpPr>
          <a:xfrm>
            <a:off x="2553970" y="7506335"/>
            <a:ext cx="15150465" cy="4671695"/>
            <a:chOff x="1442" y="2436"/>
            <a:chExt cx="13564" cy="4182"/>
          </a:xfrm>
        </p:grpSpPr>
        <p:sp>
          <p:nvSpPr>
            <p:cNvPr id="4" name="object 3"/>
            <p:cNvSpPr/>
            <p:nvPr/>
          </p:nvSpPr>
          <p:spPr>
            <a:xfrm>
              <a:off x="6928" y="5455"/>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5" name="object 4"/>
            <p:cNvGrpSpPr/>
            <p:nvPr/>
          </p:nvGrpSpPr>
          <p:grpSpPr>
            <a:xfrm>
              <a:off x="10224" y="4757"/>
              <a:ext cx="735" cy="1861"/>
              <a:chOff x="6492240" y="3020567"/>
              <a:chExt cx="466725" cy="1181735"/>
            </a:xfrm>
          </p:grpSpPr>
          <p:sp>
            <p:nvSpPr>
              <p:cNvPr id="6"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7"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8"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9"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10"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11" name="object 10"/>
            <p:cNvGrpSpPr/>
            <p:nvPr/>
          </p:nvGrpSpPr>
          <p:grpSpPr>
            <a:xfrm>
              <a:off x="5957" y="4762"/>
              <a:ext cx="735" cy="1853"/>
              <a:chOff x="3782567" y="3023616"/>
              <a:chExt cx="466725" cy="1176655"/>
            </a:xfrm>
          </p:grpSpPr>
          <p:sp>
            <p:nvSpPr>
              <p:cNvPr id="12" name="object 11"/>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13" name="object 12"/>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14" name="object 13"/>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15" name="object 14"/>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16" name="object 15"/>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17" name="object 16"/>
            <p:cNvSpPr/>
            <p:nvPr/>
          </p:nvSpPr>
          <p:spPr>
            <a:xfrm>
              <a:off x="5129" y="2904"/>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18" name="object 17"/>
            <p:cNvSpPr txBox="1"/>
            <p:nvPr/>
          </p:nvSpPr>
          <p:spPr>
            <a:xfrm>
              <a:off x="5582" y="3214"/>
              <a:ext cx="544" cy="397"/>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sp>
          <p:nvSpPr>
            <p:cNvPr id="19" name="object 18"/>
            <p:cNvSpPr/>
            <p:nvPr/>
          </p:nvSpPr>
          <p:spPr>
            <a:xfrm>
              <a:off x="2716" y="5462"/>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grpSp>
          <p:nvGrpSpPr>
            <p:cNvPr id="20" name="object 20"/>
            <p:cNvGrpSpPr/>
            <p:nvPr/>
          </p:nvGrpSpPr>
          <p:grpSpPr>
            <a:xfrm>
              <a:off x="6682" y="2436"/>
              <a:ext cx="3459" cy="2290"/>
              <a:chOff x="4243152" y="1546649"/>
              <a:chExt cx="2196465" cy="1454150"/>
            </a:xfrm>
          </p:grpSpPr>
          <p:sp>
            <p:nvSpPr>
              <p:cNvPr id="21" name="object 21"/>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22" name="object 22"/>
              <p:cNvPicPr/>
              <p:nvPr/>
            </p:nvPicPr>
            <p:blipFill>
              <a:blip r:embed="rId3" cstate="print"/>
              <a:stretch>
                <a:fillRect/>
              </a:stretch>
            </p:blipFill>
            <p:spPr>
              <a:xfrm>
                <a:off x="5984748" y="2653537"/>
                <a:ext cx="454532" cy="346963"/>
              </a:xfrm>
              <a:prstGeom prst="rect">
                <a:avLst/>
              </a:prstGeom>
            </p:spPr>
          </p:pic>
        </p:grpSp>
        <p:grpSp>
          <p:nvGrpSpPr>
            <p:cNvPr id="23" name="object 23"/>
            <p:cNvGrpSpPr/>
            <p:nvPr/>
          </p:nvGrpSpPr>
          <p:grpSpPr>
            <a:xfrm>
              <a:off x="1442" y="2617"/>
              <a:ext cx="3994" cy="2061"/>
              <a:chOff x="915534" y="1661991"/>
              <a:chExt cx="2536190" cy="1308735"/>
            </a:xfrm>
          </p:grpSpPr>
          <p:pic>
            <p:nvPicPr>
              <p:cNvPr id="24" name="object 24"/>
              <p:cNvPicPr/>
              <p:nvPr/>
            </p:nvPicPr>
            <p:blipFill>
              <a:blip r:embed="rId4" cstate="print"/>
              <a:stretch>
                <a:fillRect/>
              </a:stretch>
            </p:blipFill>
            <p:spPr>
              <a:xfrm>
                <a:off x="3384296" y="2902838"/>
                <a:ext cx="67309" cy="67310"/>
              </a:xfrm>
              <a:prstGeom prst="rect">
                <a:avLst/>
              </a:prstGeom>
            </p:spPr>
          </p:pic>
          <p:sp>
            <p:nvSpPr>
              <p:cNvPr id="25" name="object 25"/>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26" name="object 26"/>
              <p:cNvPicPr/>
              <p:nvPr/>
            </p:nvPicPr>
            <p:blipFill>
              <a:blip r:embed="rId5" cstate="print"/>
              <a:stretch>
                <a:fillRect/>
              </a:stretch>
            </p:blipFill>
            <p:spPr>
              <a:xfrm>
                <a:off x="3193541" y="2791841"/>
                <a:ext cx="134619" cy="134620"/>
              </a:xfrm>
              <a:prstGeom prst="rect">
                <a:avLst/>
              </a:prstGeom>
            </p:spPr>
          </p:pic>
          <p:pic>
            <p:nvPicPr>
              <p:cNvPr id="27" name="object 27"/>
              <p:cNvPicPr/>
              <p:nvPr/>
            </p:nvPicPr>
            <p:blipFill>
              <a:blip r:embed="rId6" cstate="print"/>
              <a:stretch>
                <a:fillRect/>
              </a:stretch>
            </p:blipFill>
            <p:spPr>
              <a:xfrm>
                <a:off x="2942336" y="2650997"/>
                <a:ext cx="201930" cy="201929"/>
              </a:xfrm>
              <a:prstGeom prst="rect">
                <a:avLst/>
              </a:prstGeom>
            </p:spPr>
          </p:pic>
        </p:grpSp>
        <p:sp>
          <p:nvSpPr>
            <p:cNvPr id="28" name="object 28"/>
            <p:cNvSpPr txBox="1"/>
            <p:nvPr/>
          </p:nvSpPr>
          <p:spPr>
            <a:xfrm>
              <a:off x="7190" y="2707"/>
              <a:ext cx="2155" cy="1168"/>
            </a:xfrm>
            <a:prstGeom prst="rect">
              <a:avLst/>
            </a:prstGeom>
          </p:spPr>
          <p:txBody>
            <a:bodyPr vert="horz" wrap="square" lIns="0" tIns="12700" rIns="0" bIns="0" rtlCol="0">
              <a:spAutoFit/>
            </a:bodyPr>
            <a:p>
              <a:pPr marL="12700" marR="5080" indent="25400" algn="just">
                <a:lnSpc>
                  <a:spcPct val="100000"/>
                </a:lnSpc>
                <a:spcBef>
                  <a:spcPts val="100"/>
                </a:spcBef>
              </a:pPr>
              <a:r>
                <a:rPr sz="2800" i="1" dirty="0">
                  <a:solidFill>
                    <a:schemeClr val="bg1"/>
                  </a:solidFill>
                  <a:latin typeface="Calibri" panose="020F0502020204030204"/>
                  <a:cs typeface="Calibri" panose="020F0502020204030204"/>
                </a:rPr>
                <a:t>I </a:t>
              </a:r>
              <a:r>
                <a:rPr sz="2800" i="1" spc="-5" dirty="0">
                  <a:solidFill>
                    <a:schemeClr val="bg1"/>
                  </a:solidFill>
                  <a:latin typeface="Calibri" panose="020F0502020204030204"/>
                  <a:cs typeface="Calibri" panose="020F0502020204030204"/>
                </a:rPr>
                <a:t>have no idea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what </a:t>
              </a:r>
              <a:r>
                <a:rPr sz="2800" i="1" spc="-15" dirty="0">
                  <a:solidFill>
                    <a:schemeClr val="bg1"/>
                  </a:solidFill>
                  <a:latin typeface="Calibri" panose="020F0502020204030204"/>
                  <a:cs typeface="Calibri" panose="020F0502020204030204"/>
                </a:rPr>
                <a:t>Red </a:t>
              </a:r>
              <a:r>
                <a:rPr sz="2800" i="1" spc="-30" dirty="0">
                  <a:solidFill>
                    <a:schemeClr val="bg1"/>
                  </a:solidFill>
                  <a:latin typeface="Calibri" panose="020F0502020204030204"/>
                  <a:cs typeface="Calibri" panose="020F0502020204030204"/>
                </a:rPr>
                <a:t>saw. </a:t>
              </a:r>
              <a:r>
                <a:rPr sz="2800" i="1" spc="-400" dirty="0">
                  <a:solidFill>
                    <a:schemeClr val="bg1"/>
                  </a:solidFill>
                  <a:latin typeface="Calibri" panose="020F0502020204030204"/>
                  <a:cs typeface="Calibri" panose="020F0502020204030204"/>
                </a:rPr>
                <a:t> </a:t>
              </a:r>
              <a:r>
                <a:rPr sz="2800" i="1" dirty="0">
                  <a:solidFill>
                    <a:schemeClr val="bg1"/>
                  </a:solidFill>
                  <a:latin typeface="Calibri" panose="020F0502020204030204"/>
                  <a:cs typeface="Calibri" panose="020F0502020204030204"/>
                </a:rPr>
                <a:t>I</a:t>
              </a:r>
              <a:r>
                <a:rPr sz="2800" i="1" spc="-2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29" name="object 29"/>
            <p:cNvSpPr/>
            <p:nvPr/>
          </p:nvSpPr>
          <p:spPr>
            <a:xfrm>
              <a:off x="9890" y="2904"/>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30" name="object 30"/>
            <p:cNvSpPr txBox="1"/>
            <p:nvPr/>
          </p:nvSpPr>
          <p:spPr>
            <a:xfrm>
              <a:off x="10295" y="3209"/>
              <a:ext cx="565" cy="397"/>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sp>
          <p:nvSpPr>
            <p:cNvPr id="31" name="object 31"/>
            <p:cNvSpPr txBox="1"/>
            <p:nvPr/>
          </p:nvSpPr>
          <p:spPr>
            <a:xfrm>
              <a:off x="1975" y="2859"/>
              <a:ext cx="2400" cy="1169"/>
            </a:xfrm>
            <a:prstGeom prst="rect">
              <a:avLst/>
            </a:prstGeom>
          </p:spPr>
          <p:txBody>
            <a:bodyPr vert="horz" wrap="square" lIns="0" tIns="12700" rIns="0" bIns="0" rtlCol="0">
              <a:spAutoFit/>
            </a:bodyPr>
            <a:p>
              <a:pPr marL="1270" algn="ctr">
                <a:lnSpc>
                  <a:spcPct val="100000"/>
                </a:lnSpc>
                <a:spcBef>
                  <a:spcPts val="100"/>
                </a:spcBef>
              </a:pPr>
              <a:r>
                <a:rPr sz="2800" i="1" dirty="0">
                  <a:solidFill>
                    <a:schemeClr val="bg1"/>
                  </a:solidFill>
                  <a:latin typeface="Calibri" panose="020F0502020204030204"/>
                  <a:cs typeface="Calibri" panose="020F0502020204030204"/>
                </a:rPr>
                <a:t>I</a:t>
              </a:r>
              <a:r>
                <a:rPr sz="2800" i="1" spc="-2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2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a:solidFill>
                  <a:schemeClr val="bg1"/>
                </a:solidFill>
                <a:latin typeface="Calibri" panose="020F0502020204030204"/>
                <a:cs typeface="Calibri" panose="020F0502020204030204"/>
              </a:endParaRPr>
            </a:p>
            <a:p>
              <a:pPr algn="ctr">
                <a:lnSpc>
                  <a:spcPct val="100000"/>
                </a:lnSpc>
                <a:spcBef>
                  <a:spcPts val="5"/>
                </a:spcBef>
              </a:pPr>
              <a:r>
                <a:rPr sz="2800" i="1" spc="-5" dirty="0">
                  <a:solidFill>
                    <a:schemeClr val="bg1"/>
                  </a:solidFill>
                  <a:latin typeface="Calibri" panose="020F0502020204030204"/>
                  <a:cs typeface="Calibri" panose="020F0502020204030204"/>
                </a:rPr>
                <a:t>That</a:t>
              </a:r>
              <a:r>
                <a:rPr sz="2800" i="1" spc="-4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doesn’t</a:t>
              </a:r>
              <a:r>
                <a:rPr sz="2800" i="1" spc="-15"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tell</a:t>
              </a:r>
              <a:endParaRPr sz="2800">
                <a:solidFill>
                  <a:schemeClr val="bg1"/>
                </a:solidFill>
                <a:latin typeface="Calibri" panose="020F0502020204030204"/>
                <a:cs typeface="Calibri" panose="020F0502020204030204"/>
              </a:endParaRPr>
            </a:p>
            <a:p>
              <a:pPr marL="635" algn="ctr">
                <a:lnSpc>
                  <a:spcPct val="100000"/>
                </a:lnSpc>
              </a:pPr>
              <a:r>
                <a:rPr sz="2800" i="1" dirty="0">
                  <a:solidFill>
                    <a:schemeClr val="bg1"/>
                  </a:solidFill>
                  <a:latin typeface="Calibri" panose="020F0502020204030204"/>
                  <a:cs typeface="Calibri" panose="020F0502020204030204"/>
                </a:rPr>
                <a:t>me</a:t>
              </a:r>
              <a:r>
                <a:rPr sz="2800" i="1" spc="-30"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anything!</a:t>
              </a:r>
              <a:endParaRPr sz="2800" i="1" spc="-10" dirty="0">
                <a:solidFill>
                  <a:schemeClr val="bg1"/>
                </a:solidFill>
                <a:latin typeface="Calibri" panose="020F0502020204030204"/>
                <a:cs typeface="Calibri" panose="020F0502020204030204"/>
              </a:endParaRPr>
            </a:p>
          </p:txBody>
        </p:sp>
        <p:sp>
          <p:nvSpPr>
            <p:cNvPr id="32" name="object 32"/>
            <p:cNvSpPr txBox="1"/>
            <p:nvPr/>
          </p:nvSpPr>
          <p:spPr>
            <a:xfrm>
              <a:off x="13026" y="2472"/>
              <a:ext cx="1980" cy="1168"/>
            </a:xfrm>
            <a:prstGeom prst="rect">
              <a:avLst/>
            </a:prstGeom>
          </p:spPr>
          <p:txBody>
            <a:bodyPr vert="horz" wrap="square" lIns="0" tIns="12700" rIns="0" bIns="0" rtlCol="0">
              <a:spAutoFit/>
            </a:bodyPr>
            <a:p>
              <a:pPr marL="12700" marR="5080" indent="48260" algn="just">
                <a:lnSpc>
                  <a:spcPct val="100000"/>
                </a:lnSpc>
                <a:spcBef>
                  <a:spcPts val="100"/>
                </a:spcBef>
              </a:pPr>
              <a:r>
                <a:rPr sz="2800" b="1" spc="-5" dirty="0">
                  <a:solidFill>
                    <a:schemeClr val="bg1"/>
                  </a:solidFill>
                  <a:latin typeface="Calibri" panose="020F0502020204030204"/>
                  <a:cs typeface="Calibri" panose="020F0502020204030204"/>
                </a:rPr>
                <a:t>Information </a:t>
              </a:r>
              <a:r>
                <a:rPr sz="2800" b="1" spc="-39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has</a:t>
              </a:r>
              <a:r>
                <a:rPr sz="2800" b="1" spc="-60"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not</a:t>
              </a:r>
              <a:r>
                <a:rPr sz="2800" b="1" spc="-5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been </a:t>
              </a:r>
              <a:r>
                <a:rPr sz="2800" b="1" spc="-395" dirty="0">
                  <a:solidFill>
                    <a:schemeClr val="bg1"/>
                  </a:solidFill>
                  <a:latin typeface="Calibri" panose="020F0502020204030204"/>
                  <a:cs typeface="Calibri" panose="020F0502020204030204"/>
                </a:rPr>
                <a:t> </a:t>
              </a:r>
              <a:r>
                <a:rPr sz="2800" b="1" spc="-15" dirty="0">
                  <a:solidFill>
                    <a:schemeClr val="bg1"/>
                  </a:solidFill>
                  <a:latin typeface="Calibri" panose="020F0502020204030204"/>
                  <a:cs typeface="Calibri" panose="020F0502020204030204"/>
                </a:rPr>
                <a:t>aggregated</a:t>
              </a:r>
              <a:endParaRPr sz="2800" b="1" spc="-15" dirty="0">
                <a:solidFill>
                  <a:schemeClr val="bg1"/>
                </a:solidFill>
                <a:latin typeface="Calibri" panose="020F0502020204030204"/>
                <a:cs typeface="Calibri" panose="020F0502020204030204"/>
              </a:endParaRPr>
            </a:p>
          </p:txBody>
        </p:sp>
      </p:grpSp>
      <p:sp>
        <p:nvSpPr>
          <p:cNvPr id="34" name="object 19"/>
          <p:cNvSpPr txBox="1"/>
          <p:nvPr/>
        </p:nvSpPr>
        <p:spPr>
          <a:xfrm>
            <a:off x="598805" y="10643235"/>
            <a:ext cx="2664460" cy="443230"/>
          </a:xfrm>
          <a:prstGeom prst="rect">
            <a:avLst/>
          </a:prstGeom>
        </p:spPr>
        <p:txBody>
          <a:bodyPr vert="horz" wrap="square" lIns="0" tIns="12700" rIns="0" bIns="0" rtlCol="0">
            <a:spAutoFit/>
          </a:bodyPr>
          <a:p>
            <a:pPr marL="12700">
              <a:lnSpc>
                <a:spcPct val="100000"/>
              </a:lnSpc>
              <a:spcBef>
                <a:spcPts val="100"/>
              </a:spcBef>
            </a:pPr>
            <a:r>
              <a:rPr sz="2800" spc="-10" dirty="0">
                <a:solidFill>
                  <a:schemeClr val="bg1"/>
                </a:solidFill>
                <a:latin typeface="Arial" panose="020B0604020202020204" pitchFamily="34" charset="0"/>
                <a:cs typeface="Arial" panose="020B0604020202020204" pitchFamily="34" charset="0"/>
              </a:rPr>
              <a:t>Initialized</a:t>
            </a:r>
            <a:r>
              <a:rPr sz="2800" dirty="0">
                <a:solidFill>
                  <a:schemeClr val="bg1"/>
                </a:solidFill>
                <a:latin typeface="Arial" panose="020B0604020202020204" pitchFamily="34" charset="0"/>
                <a:cs typeface="Arial" panose="020B0604020202020204" pitchFamily="34" charset="0"/>
              </a:rPr>
              <a:t> </a:t>
            </a:r>
            <a:r>
              <a:rPr sz="2800" spc="-10" dirty="0">
                <a:solidFill>
                  <a:schemeClr val="bg1"/>
                </a:solidFill>
                <a:latin typeface="Arial" panose="020B0604020202020204" pitchFamily="34" charset="0"/>
                <a:cs typeface="Arial" panose="020B0604020202020204" pitchFamily="34" charset="0"/>
              </a:rPr>
              <a:t>at</a:t>
            </a:r>
            <a:r>
              <a:rPr sz="2800" spc="-40" dirty="0">
                <a:solidFill>
                  <a:schemeClr val="bg1"/>
                </a:solidFill>
                <a:latin typeface="Arial" panose="020B0604020202020204" pitchFamily="34" charset="0"/>
                <a:cs typeface="Arial" panose="020B0604020202020204" pitchFamily="34" charset="0"/>
              </a:rPr>
              <a:t> </a:t>
            </a:r>
            <a:r>
              <a:rPr lang="en-US" sz="2800" spc="-40" dirty="0">
                <a:solidFill>
                  <a:schemeClr val="bg1"/>
                </a:solidFill>
                <a:latin typeface="Arial" panose="020B0604020202020204" pitchFamily="34" charset="0"/>
                <a:cs typeface="Arial" panose="020B0604020202020204" pitchFamily="34" charset="0"/>
              </a:rPr>
              <a:t>0</a:t>
            </a:r>
            <a:r>
              <a:rPr sz="2800" spc="-5" dirty="0">
                <a:solidFill>
                  <a:schemeClr val="bg1"/>
                </a:solidFill>
                <a:latin typeface="Arial" panose="020B0604020202020204" pitchFamily="34" charset="0"/>
                <a:cs typeface="Arial" panose="020B0604020202020204" pitchFamily="34" charset="0"/>
              </a:rPr>
              <a:t>.5</a:t>
            </a:r>
            <a:endParaRPr sz="2800" spc="-5"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21_BasicWhite">
  <a:themeElements>
    <a:clrScheme nam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FFFFFF"/>
      </a:hlink>
      <a:folHlink>
        <a:srgbClr val="FFF0A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4567</Words>
  <Application>WPS 演示</Application>
  <PresentationFormat/>
  <Paragraphs>305</Paragraphs>
  <Slides>24</Slides>
  <Notes>0</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24</vt:i4>
      </vt:variant>
    </vt:vector>
  </HeadingPairs>
  <TitlesOfParts>
    <vt:vector size="52" baseType="lpstr">
      <vt:lpstr>Arial</vt:lpstr>
      <vt:lpstr>宋体</vt:lpstr>
      <vt:lpstr>Wingdings</vt:lpstr>
      <vt:lpstr>Arial</vt:lpstr>
      <vt:lpstr>Helvetica Neue</vt:lpstr>
      <vt:lpstr>微软雅黑</vt:lpstr>
      <vt:lpstr>Exo 2</vt:lpstr>
      <vt:lpstr>Segoe Print</vt:lpstr>
      <vt:lpstr>Verdana</vt:lpstr>
      <vt:lpstr>汉仪君黑-45简</vt:lpstr>
      <vt:lpstr>Cambria Math</vt:lpstr>
      <vt:lpstr>Wingdings</vt:lpstr>
      <vt:lpstr>Arial Unicode MS</vt:lpstr>
      <vt:lpstr>MS Mincho</vt:lpstr>
      <vt:lpstr>Calibri</vt:lpstr>
      <vt:lpstr>Bookshelf Symbol 7</vt:lpstr>
      <vt:lpstr>Bahnschrift SemiLight</vt:lpstr>
      <vt:lpstr>Bradley Hand ITC</vt:lpstr>
      <vt:lpstr>Bahnschrift SemiCondensed</vt:lpstr>
      <vt:lpstr>Bahnschrift SemiBold Condensed</vt:lpstr>
      <vt:lpstr>等线</vt:lpstr>
      <vt:lpstr>方正舒体</vt:lpstr>
      <vt:lpstr>方正姚体</vt:lpstr>
      <vt:lpstr>华文仿宋</vt:lpstr>
      <vt:lpstr>新宋体</vt:lpstr>
      <vt:lpstr>幼圆</vt:lpstr>
      <vt:lpstr>微软雅黑 Light</vt:lpstr>
      <vt:lpstr>21_BasicWhite</vt:lpstr>
      <vt:lpstr>PowerPoint 演示文稿</vt:lpstr>
      <vt:lpstr>PowerPoint 演示文稿</vt:lpstr>
      <vt:lpstr>Scoring Rule </vt:lpstr>
      <vt:lpstr>PowerPoint 演示文稿</vt:lpstr>
      <vt:lpstr>PowerPoint 演示文稿</vt:lpstr>
      <vt:lpstr>PowerPoint 演示文稿</vt:lpstr>
      <vt:lpstr>PowerPoint 演示文稿</vt:lpstr>
      <vt:lpstr>Market Scoring Rule </vt:lpstr>
      <vt:lpstr>PowerPoint 演示文稿</vt:lpstr>
      <vt:lpstr>PowerPoint 演示文稿</vt:lpstr>
      <vt:lpstr>PowerPoint 演示文稿</vt:lpstr>
      <vt:lpstr>PowerPoint 演示文稿</vt:lpstr>
      <vt:lpstr>PowerPoint 演示文稿</vt:lpstr>
      <vt:lpstr>Logarithmic Market Scoring Rule </vt:lpstr>
      <vt:lpstr>PowerPoint 演示文稿</vt:lpstr>
      <vt:lpstr>PowerPoint 演示文稿</vt:lpstr>
      <vt:lpstr>Liquidity-Sensitive Logarithmic  Market Scoring Rule</vt:lpstr>
      <vt:lpstr>PowerPoint 演示文稿</vt:lpstr>
      <vt:lpstr>Rikiddo</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Whisker</cp:lastModifiedBy>
  <cp:revision>9</cp:revision>
  <dcterms:created xsi:type="dcterms:W3CDTF">2021-06-27T06:51:00Z</dcterms:created>
  <dcterms:modified xsi:type="dcterms:W3CDTF">2021-06-28T09:06:07Z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14726A9D0ADB4BF7A9AF0C1A35622B7C</vt:lpwstr>
  </property>
  <property fmtid="{D5CDD505-2E9C-101B-9397-08002B2CF9AE}" pid="3" name="KSOProductBuildVer">
    <vt:lpwstr>2052-11.1.0.10578</vt:lpwstr>
  </property>
  <property fmtid="{D5CDD505-2E9C-101B-9397-08002B2CF9AE}" pid="4" name="KSOSaveFontToCloudKey">
    <vt:lpwstr>1142529082_embed</vt:lpwstr>
  </property>
</Properties>
</file>